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Override1.xml" ContentType="application/vnd.openxmlformats-officedocument.themeOverr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theme/themeOverride3.xml" ContentType="application/vnd.openxmlformats-officedocument.themeOverride+xml"/>
  <Override PartName="/ppt/notesSlides/notesSlide10.xml" ContentType="application/vnd.openxmlformats-officedocument.presentationml.notesSlide+xml"/>
  <Override PartName="/ppt/theme/themeOverride4.xml" ContentType="application/vnd.openxmlformats-officedocument.themeOverride+xml"/>
  <Override PartName="/ppt/notesSlides/notesSlide11.xml" ContentType="application/vnd.openxmlformats-officedocument.presentationml.notesSlide+xml"/>
  <Override PartName="/ppt/theme/themeOverride5.xml" ContentType="application/vnd.openxmlformats-officedocument.themeOverride+xml"/>
  <Override PartName="/ppt/notesSlides/notesSlide12.xml" ContentType="application/vnd.openxmlformats-officedocument.presentationml.notesSlide+xml"/>
  <Override PartName="/ppt/theme/themeOverride6.xml" ContentType="application/vnd.openxmlformats-officedocument.themeOverride+xml"/>
  <Override PartName="/ppt/notesSlides/notesSlide13.xml" ContentType="application/vnd.openxmlformats-officedocument.presentationml.notesSlide+xml"/>
  <Override PartName="/ppt/theme/themeOverride7.xml" ContentType="application/vnd.openxmlformats-officedocument.themeOverride+xml"/>
  <Override PartName="/ppt/notesSlides/notesSlide14.xml" ContentType="application/vnd.openxmlformats-officedocument.presentationml.notesSlide+xml"/>
  <Override PartName="/ppt/theme/themeOverride8.xml" ContentType="application/vnd.openxmlformats-officedocument.themeOverride+xml"/>
  <Override PartName="/ppt/notesSlides/notesSlide15.xml" ContentType="application/vnd.openxmlformats-officedocument.presentationml.notesSlide+xml"/>
  <Override PartName="/ppt/theme/themeOverride9.xml" ContentType="application/vnd.openxmlformats-officedocument.themeOverride+xml"/>
  <Override PartName="/ppt/notesSlides/notesSlide16.xml" ContentType="application/vnd.openxmlformats-officedocument.presentationml.notesSlide+xml"/>
  <Override PartName="/ppt/theme/themeOverride10.xml" ContentType="application/vnd.openxmlformats-officedocument.themeOverride+xml"/>
  <Override PartName="/ppt/notesSlides/notesSlide17.xml" ContentType="application/vnd.openxmlformats-officedocument.presentationml.notesSlide+xml"/>
  <Override PartName="/ppt/theme/themeOverride11.xml" ContentType="application/vnd.openxmlformats-officedocument.themeOverride+xml"/>
  <Override PartName="/ppt/notesSlides/notesSlide18.xml" ContentType="application/vnd.openxmlformats-officedocument.presentationml.notesSlide+xml"/>
  <Override PartName="/ppt/theme/themeOverride12.xml" ContentType="application/vnd.openxmlformats-officedocument.themeOverride+xml"/>
  <Override PartName="/ppt/notesSlides/notesSlide19.xml" ContentType="application/vnd.openxmlformats-officedocument.presentationml.notesSlide+xml"/>
  <Override PartName="/ppt/theme/themeOverride13.xml" ContentType="application/vnd.openxmlformats-officedocument.themeOverr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2"/>
  </p:notesMasterIdLst>
  <p:sldIdLst>
    <p:sldId id="292" r:id="rId2"/>
    <p:sldId id="293" r:id="rId3"/>
    <p:sldId id="298" r:id="rId4"/>
    <p:sldId id="297"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Lst>
  <p:sldSz cx="6858000" cy="9144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3219">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38" autoAdjust="0"/>
    <p:restoredTop sz="94709" autoAdjust="0"/>
  </p:normalViewPr>
  <p:slideViewPr>
    <p:cSldViewPr snapToObjects="1" showGuides="1">
      <p:cViewPr varScale="1">
        <p:scale>
          <a:sx n="44" d="100"/>
          <a:sy n="44" d="100"/>
        </p:scale>
        <p:origin x="2060" y="60"/>
      </p:cViewPr>
      <p:guideLst>
        <p:guide orient="horz" pos="3219"/>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2E8C65-1195-4583-9230-DF6BE542D3DA}"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7DBA8CE6-D1E8-4EC2-9425-40A907229D1B}">
      <dgm:prSet/>
      <dgm:spPr/>
      <dgm:t>
        <a:bodyPr/>
        <a:lstStyle/>
        <a:p>
          <a:pPr rtl="0"/>
          <a:r>
            <a:rPr lang="en-US" b="1" dirty="0"/>
            <a:t>X-Brite EWi </a:t>
          </a:r>
          <a:endParaRPr lang="en-US" dirty="0"/>
        </a:p>
      </dgm:t>
    </dgm:pt>
    <dgm:pt modelId="{1460C920-6774-44E6-A240-12FA5E5A9BEC}" type="parTrans" cxnId="{1E8F8EB0-FC4A-4E70-BB24-64BD03BD2DBB}">
      <dgm:prSet/>
      <dgm:spPr/>
      <dgm:t>
        <a:bodyPr/>
        <a:lstStyle/>
        <a:p>
          <a:endParaRPr lang="en-US"/>
        </a:p>
      </dgm:t>
    </dgm:pt>
    <dgm:pt modelId="{5DA01305-732B-4F8A-841E-32D4459730D9}" type="sibTrans" cxnId="{1E8F8EB0-FC4A-4E70-BB24-64BD03BD2DBB}">
      <dgm:prSet/>
      <dgm:spPr/>
      <dgm:t>
        <a:bodyPr/>
        <a:lstStyle/>
        <a:p>
          <a:endParaRPr lang="en-US"/>
        </a:p>
      </dgm:t>
    </dgm:pt>
    <dgm:pt modelId="{9D95855D-7DBD-4FFB-8899-6409D37128E1}" type="pres">
      <dgm:prSet presAssocID="{9F2E8C65-1195-4583-9230-DF6BE542D3DA}" presName="Name0" presStyleCnt="0">
        <dgm:presLayoutVars>
          <dgm:chMax val="7"/>
          <dgm:dir/>
          <dgm:animLvl val="lvl"/>
          <dgm:resizeHandles val="exact"/>
        </dgm:presLayoutVars>
      </dgm:prSet>
      <dgm:spPr/>
    </dgm:pt>
    <dgm:pt modelId="{590B6188-10FA-42CA-93A4-F2CB68BB2F4F}" type="pres">
      <dgm:prSet presAssocID="{7DBA8CE6-D1E8-4EC2-9425-40A907229D1B}" presName="circle1" presStyleLbl="node1" presStyleIdx="0" presStyleCnt="1"/>
      <dgm:spPr/>
    </dgm:pt>
    <dgm:pt modelId="{B41EA626-448E-4EC8-B930-A4B9718811B0}" type="pres">
      <dgm:prSet presAssocID="{7DBA8CE6-D1E8-4EC2-9425-40A907229D1B}" presName="space" presStyleCnt="0"/>
      <dgm:spPr/>
    </dgm:pt>
    <dgm:pt modelId="{FFF03DBD-D794-498C-A834-241A1091ACFA}" type="pres">
      <dgm:prSet presAssocID="{7DBA8CE6-D1E8-4EC2-9425-40A907229D1B}" presName="rect1" presStyleLbl="alignAcc1" presStyleIdx="0" presStyleCnt="1"/>
      <dgm:spPr/>
    </dgm:pt>
    <dgm:pt modelId="{1A444B8B-737C-4024-AE94-233399614B8C}" type="pres">
      <dgm:prSet presAssocID="{7DBA8CE6-D1E8-4EC2-9425-40A907229D1B}" presName="rect1ParTxNoCh" presStyleLbl="alignAcc1" presStyleIdx="0" presStyleCnt="1">
        <dgm:presLayoutVars>
          <dgm:chMax val="1"/>
          <dgm:bulletEnabled val="1"/>
        </dgm:presLayoutVars>
      </dgm:prSet>
      <dgm:spPr/>
    </dgm:pt>
  </dgm:ptLst>
  <dgm:cxnLst>
    <dgm:cxn modelId="{2CF31B45-6CB6-4C45-AA67-9C6419BC0246}" type="presOf" srcId="{9F2E8C65-1195-4583-9230-DF6BE542D3DA}" destId="{9D95855D-7DBD-4FFB-8899-6409D37128E1}" srcOrd="0" destOrd="0" presId="urn:microsoft.com/office/officeart/2005/8/layout/target3"/>
    <dgm:cxn modelId="{E28EE06B-7C17-4A2D-8BB7-FA93926E6835}" type="presOf" srcId="{7DBA8CE6-D1E8-4EC2-9425-40A907229D1B}" destId="{1A444B8B-737C-4024-AE94-233399614B8C}" srcOrd="1" destOrd="0" presId="urn:microsoft.com/office/officeart/2005/8/layout/target3"/>
    <dgm:cxn modelId="{4A659151-7A07-4452-8B9D-2A77CD58F700}" type="presOf" srcId="{7DBA8CE6-D1E8-4EC2-9425-40A907229D1B}" destId="{FFF03DBD-D794-498C-A834-241A1091ACFA}" srcOrd="0" destOrd="0" presId="urn:microsoft.com/office/officeart/2005/8/layout/target3"/>
    <dgm:cxn modelId="{1E8F8EB0-FC4A-4E70-BB24-64BD03BD2DBB}" srcId="{9F2E8C65-1195-4583-9230-DF6BE542D3DA}" destId="{7DBA8CE6-D1E8-4EC2-9425-40A907229D1B}" srcOrd="0" destOrd="0" parTransId="{1460C920-6774-44E6-A240-12FA5E5A9BEC}" sibTransId="{5DA01305-732B-4F8A-841E-32D4459730D9}"/>
    <dgm:cxn modelId="{AA0720C8-136D-46BE-9510-0F93B7EDBA59}" type="presParOf" srcId="{9D95855D-7DBD-4FFB-8899-6409D37128E1}" destId="{590B6188-10FA-42CA-93A4-F2CB68BB2F4F}" srcOrd="0" destOrd="0" presId="urn:microsoft.com/office/officeart/2005/8/layout/target3"/>
    <dgm:cxn modelId="{1584A682-2078-43AC-A4A4-DE83AA07F891}" type="presParOf" srcId="{9D95855D-7DBD-4FFB-8899-6409D37128E1}" destId="{B41EA626-448E-4EC8-B930-A4B9718811B0}" srcOrd="1" destOrd="0" presId="urn:microsoft.com/office/officeart/2005/8/layout/target3"/>
    <dgm:cxn modelId="{E7A7EF28-1D7A-429D-9E48-33C4A62F79CC}" type="presParOf" srcId="{9D95855D-7DBD-4FFB-8899-6409D37128E1}" destId="{FFF03DBD-D794-498C-A834-241A1091ACFA}" srcOrd="2" destOrd="0" presId="urn:microsoft.com/office/officeart/2005/8/layout/target3"/>
    <dgm:cxn modelId="{F908C393-C221-4B8A-A418-F1E70C8F1B72}" type="presParOf" srcId="{9D95855D-7DBD-4FFB-8899-6409D37128E1}" destId="{1A444B8B-737C-4024-AE94-233399614B8C}" srcOrd="3" destOrd="0" presId="urn:microsoft.com/office/officeart/2005/8/layout/targe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0B00B5-C512-4AB8-AE6C-0BA3B2A914EE}"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2D557448-60CD-471A-982A-B0B91C71D9BC}">
      <dgm:prSet/>
      <dgm:spPr/>
      <dgm:t>
        <a:bodyPr/>
        <a:lstStyle/>
        <a:p>
          <a:pPr rtl="0"/>
          <a:r>
            <a:rPr lang="en-US" b="1" dirty="0"/>
            <a:t>X-Brite </a:t>
          </a:r>
          <a:endParaRPr lang="en-US" dirty="0"/>
        </a:p>
      </dgm:t>
    </dgm:pt>
    <dgm:pt modelId="{512CDB16-644D-4273-A85B-ED48C6288C54}" type="parTrans" cxnId="{FD52C809-740D-45A4-BA22-0E24F088D902}">
      <dgm:prSet/>
      <dgm:spPr/>
      <dgm:t>
        <a:bodyPr/>
        <a:lstStyle/>
        <a:p>
          <a:endParaRPr lang="en-US"/>
        </a:p>
      </dgm:t>
    </dgm:pt>
    <dgm:pt modelId="{5E7EF19B-1936-474D-A15F-A324045AD2F1}" type="sibTrans" cxnId="{FD52C809-740D-45A4-BA22-0E24F088D902}">
      <dgm:prSet/>
      <dgm:spPr/>
      <dgm:t>
        <a:bodyPr/>
        <a:lstStyle/>
        <a:p>
          <a:endParaRPr lang="en-US"/>
        </a:p>
      </dgm:t>
    </dgm:pt>
    <dgm:pt modelId="{525C98B6-206C-4B30-9CB6-3788C1E53CFC}">
      <dgm:prSet/>
      <dgm:spPr/>
      <dgm:t>
        <a:bodyPr/>
        <a:lstStyle/>
        <a:p>
          <a:pPr rtl="0"/>
          <a:r>
            <a:rPr lang="en-US" b="1" dirty="0"/>
            <a:t>GOTS Certified</a:t>
          </a:r>
          <a:endParaRPr lang="en-US" dirty="0"/>
        </a:p>
      </dgm:t>
    </dgm:pt>
    <dgm:pt modelId="{4CB758DE-86A8-43EF-8173-FF320C240617}" type="parTrans" cxnId="{A26463BB-8C7B-4E0D-AEC9-8F1D9B8AFC1E}">
      <dgm:prSet/>
      <dgm:spPr/>
      <dgm:t>
        <a:bodyPr/>
        <a:lstStyle/>
        <a:p>
          <a:endParaRPr lang="en-US"/>
        </a:p>
      </dgm:t>
    </dgm:pt>
    <dgm:pt modelId="{9409175D-E3E2-4DD1-BD22-674188080E16}" type="sibTrans" cxnId="{A26463BB-8C7B-4E0D-AEC9-8F1D9B8AFC1E}">
      <dgm:prSet/>
      <dgm:spPr/>
      <dgm:t>
        <a:bodyPr/>
        <a:lstStyle/>
        <a:p>
          <a:endParaRPr lang="en-US"/>
        </a:p>
      </dgm:t>
    </dgm:pt>
    <dgm:pt modelId="{BC0D18C6-2A85-40FF-AC10-B7DBCEB08E96}" type="pres">
      <dgm:prSet presAssocID="{1F0B00B5-C512-4AB8-AE6C-0BA3B2A914EE}" presName="Name0" presStyleCnt="0">
        <dgm:presLayoutVars>
          <dgm:chMax val="7"/>
          <dgm:dir/>
          <dgm:animLvl val="lvl"/>
          <dgm:resizeHandles val="exact"/>
        </dgm:presLayoutVars>
      </dgm:prSet>
      <dgm:spPr/>
    </dgm:pt>
    <dgm:pt modelId="{F7E74E57-C1C7-4E6C-8122-29EFFBC026F7}" type="pres">
      <dgm:prSet presAssocID="{2D557448-60CD-471A-982A-B0B91C71D9BC}" presName="circle1" presStyleLbl="node1" presStyleIdx="0" presStyleCnt="2"/>
      <dgm:spPr/>
    </dgm:pt>
    <dgm:pt modelId="{40B0D7C1-2697-419F-8A1D-527C4D7A4559}" type="pres">
      <dgm:prSet presAssocID="{2D557448-60CD-471A-982A-B0B91C71D9BC}" presName="space" presStyleCnt="0"/>
      <dgm:spPr/>
    </dgm:pt>
    <dgm:pt modelId="{AE0BB635-B215-49A6-800F-1F45DDE33200}" type="pres">
      <dgm:prSet presAssocID="{2D557448-60CD-471A-982A-B0B91C71D9BC}" presName="rect1" presStyleLbl="alignAcc1" presStyleIdx="0" presStyleCnt="2"/>
      <dgm:spPr/>
    </dgm:pt>
    <dgm:pt modelId="{706F41BA-0C3D-4478-8697-561AB6606514}" type="pres">
      <dgm:prSet presAssocID="{525C98B6-206C-4B30-9CB6-3788C1E53CFC}" presName="vertSpace2" presStyleLbl="node1" presStyleIdx="0" presStyleCnt="2"/>
      <dgm:spPr/>
    </dgm:pt>
    <dgm:pt modelId="{5AED5D7E-8AA7-4C0C-90F8-CDBE59147E11}" type="pres">
      <dgm:prSet presAssocID="{525C98B6-206C-4B30-9CB6-3788C1E53CFC}" presName="circle2" presStyleLbl="node1" presStyleIdx="1" presStyleCnt="2"/>
      <dgm:spPr/>
    </dgm:pt>
    <dgm:pt modelId="{CBDAB182-F32C-4384-A4F6-24E06B69178F}" type="pres">
      <dgm:prSet presAssocID="{525C98B6-206C-4B30-9CB6-3788C1E53CFC}" presName="rect2" presStyleLbl="alignAcc1" presStyleIdx="1" presStyleCnt="2"/>
      <dgm:spPr/>
    </dgm:pt>
    <dgm:pt modelId="{914E6128-0282-4A3B-8838-596BBDB0DB91}" type="pres">
      <dgm:prSet presAssocID="{2D557448-60CD-471A-982A-B0B91C71D9BC}" presName="rect1ParTxNoCh" presStyleLbl="alignAcc1" presStyleIdx="1" presStyleCnt="2">
        <dgm:presLayoutVars>
          <dgm:chMax val="1"/>
          <dgm:bulletEnabled val="1"/>
        </dgm:presLayoutVars>
      </dgm:prSet>
      <dgm:spPr/>
    </dgm:pt>
    <dgm:pt modelId="{5D811B15-3BE8-42F7-B547-758A7B7E57F7}" type="pres">
      <dgm:prSet presAssocID="{525C98B6-206C-4B30-9CB6-3788C1E53CFC}" presName="rect2ParTxNoCh" presStyleLbl="alignAcc1" presStyleIdx="1" presStyleCnt="2">
        <dgm:presLayoutVars>
          <dgm:chMax val="1"/>
          <dgm:bulletEnabled val="1"/>
        </dgm:presLayoutVars>
      </dgm:prSet>
      <dgm:spPr/>
    </dgm:pt>
  </dgm:ptLst>
  <dgm:cxnLst>
    <dgm:cxn modelId="{2216F103-FB3F-42C9-9B50-FB1CA478A9D2}" type="presOf" srcId="{2D557448-60CD-471A-982A-B0B91C71D9BC}" destId="{914E6128-0282-4A3B-8838-596BBDB0DB91}" srcOrd="1" destOrd="0" presId="urn:microsoft.com/office/officeart/2005/8/layout/target3"/>
    <dgm:cxn modelId="{FD52C809-740D-45A4-BA22-0E24F088D902}" srcId="{1F0B00B5-C512-4AB8-AE6C-0BA3B2A914EE}" destId="{2D557448-60CD-471A-982A-B0B91C71D9BC}" srcOrd="0" destOrd="0" parTransId="{512CDB16-644D-4273-A85B-ED48C6288C54}" sibTransId="{5E7EF19B-1936-474D-A15F-A324045AD2F1}"/>
    <dgm:cxn modelId="{F783F142-3BEE-42A0-AE5C-BFE64BE8875C}" type="presOf" srcId="{1F0B00B5-C512-4AB8-AE6C-0BA3B2A914EE}" destId="{BC0D18C6-2A85-40FF-AC10-B7DBCEB08E96}" srcOrd="0" destOrd="0" presId="urn:microsoft.com/office/officeart/2005/8/layout/target3"/>
    <dgm:cxn modelId="{BD04DD47-7FE0-4203-A807-86514AE97690}" type="presOf" srcId="{2D557448-60CD-471A-982A-B0B91C71D9BC}" destId="{AE0BB635-B215-49A6-800F-1F45DDE33200}" srcOrd="0" destOrd="0" presId="urn:microsoft.com/office/officeart/2005/8/layout/target3"/>
    <dgm:cxn modelId="{8F113F8B-991B-4B6E-BF42-DBBC9DACDC1D}" type="presOf" srcId="{525C98B6-206C-4B30-9CB6-3788C1E53CFC}" destId="{CBDAB182-F32C-4384-A4F6-24E06B69178F}" srcOrd="0" destOrd="0" presId="urn:microsoft.com/office/officeart/2005/8/layout/target3"/>
    <dgm:cxn modelId="{A26463BB-8C7B-4E0D-AEC9-8F1D9B8AFC1E}" srcId="{1F0B00B5-C512-4AB8-AE6C-0BA3B2A914EE}" destId="{525C98B6-206C-4B30-9CB6-3788C1E53CFC}" srcOrd="1" destOrd="0" parTransId="{4CB758DE-86A8-43EF-8173-FF320C240617}" sibTransId="{9409175D-E3E2-4DD1-BD22-674188080E16}"/>
    <dgm:cxn modelId="{C26EF5FC-8DE0-4C37-93D1-230FDD741A6C}" type="presOf" srcId="{525C98B6-206C-4B30-9CB6-3788C1E53CFC}" destId="{5D811B15-3BE8-42F7-B547-758A7B7E57F7}" srcOrd="1" destOrd="0" presId="urn:microsoft.com/office/officeart/2005/8/layout/target3"/>
    <dgm:cxn modelId="{59E9927F-E17B-4952-A810-8FA30658C5D1}" type="presParOf" srcId="{BC0D18C6-2A85-40FF-AC10-B7DBCEB08E96}" destId="{F7E74E57-C1C7-4E6C-8122-29EFFBC026F7}" srcOrd="0" destOrd="0" presId="urn:microsoft.com/office/officeart/2005/8/layout/target3"/>
    <dgm:cxn modelId="{4FE4B329-A6F8-4C5B-AB8B-BBB841CB1A33}" type="presParOf" srcId="{BC0D18C6-2A85-40FF-AC10-B7DBCEB08E96}" destId="{40B0D7C1-2697-419F-8A1D-527C4D7A4559}" srcOrd="1" destOrd="0" presId="urn:microsoft.com/office/officeart/2005/8/layout/target3"/>
    <dgm:cxn modelId="{07BCF506-D45D-4252-99BA-9825F44BB906}" type="presParOf" srcId="{BC0D18C6-2A85-40FF-AC10-B7DBCEB08E96}" destId="{AE0BB635-B215-49A6-800F-1F45DDE33200}" srcOrd="2" destOrd="0" presId="urn:microsoft.com/office/officeart/2005/8/layout/target3"/>
    <dgm:cxn modelId="{70A54C47-F85D-4B0E-A8F9-9E11D8BC5E27}" type="presParOf" srcId="{BC0D18C6-2A85-40FF-AC10-B7DBCEB08E96}" destId="{706F41BA-0C3D-4478-8697-561AB6606514}" srcOrd="3" destOrd="0" presId="urn:microsoft.com/office/officeart/2005/8/layout/target3"/>
    <dgm:cxn modelId="{DCC04296-B3B2-4ED2-9E25-42C6A5E4473B}" type="presParOf" srcId="{BC0D18C6-2A85-40FF-AC10-B7DBCEB08E96}" destId="{5AED5D7E-8AA7-4C0C-90F8-CDBE59147E11}" srcOrd="4" destOrd="0" presId="urn:microsoft.com/office/officeart/2005/8/layout/target3"/>
    <dgm:cxn modelId="{8339F59F-610A-42C1-B166-17AFF1E9805A}" type="presParOf" srcId="{BC0D18C6-2A85-40FF-AC10-B7DBCEB08E96}" destId="{CBDAB182-F32C-4384-A4F6-24E06B69178F}" srcOrd="5" destOrd="0" presId="urn:microsoft.com/office/officeart/2005/8/layout/target3"/>
    <dgm:cxn modelId="{A319041F-1455-49D6-9310-3B2335D0B918}" type="presParOf" srcId="{BC0D18C6-2A85-40FF-AC10-B7DBCEB08E96}" destId="{914E6128-0282-4A3B-8838-596BBDB0DB91}" srcOrd="6" destOrd="0" presId="urn:microsoft.com/office/officeart/2005/8/layout/target3"/>
    <dgm:cxn modelId="{FF59F68B-74D0-4F9C-A42F-40DABE6C574D}" type="presParOf" srcId="{BC0D18C6-2A85-40FF-AC10-B7DBCEB08E96}" destId="{5D811B15-3BE8-42F7-B547-758A7B7E57F7}" srcOrd="7" destOrd="0" presId="urn:microsoft.com/office/officeart/2005/8/layout/targe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0DAFEF-CCB2-416E-B194-DD741AFD5F72}"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6BF47B12-EE22-4659-B3D2-B984255AC1A9}">
      <dgm:prSet/>
      <dgm:spPr/>
      <dgm:t>
        <a:bodyPr/>
        <a:lstStyle/>
        <a:p>
          <a:pPr rtl="0"/>
          <a:r>
            <a:rPr lang="en-US" b="1" dirty="0"/>
            <a:t>Exclor OS</a:t>
          </a:r>
          <a:endParaRPr lang="en-US" dirty="0"/>
        </a:p>
      </dgm:t>
    </dgm:pt>
    <dgm:pt modelId="{C83ED816-AE39-4880-A59B-79E4E029FFF9}" type="parTrans" cxnId="{CED1A0DD-DC1B-4A21-91C6-737E30FA026C}">
      <dgm:prSet/>
      <dgm:spPr/>
      <dgm:t>
        <a:bodyPr/>
        <a:lstStyle/>
        <a:p>
          <a:endParaRPr lang="en-US"/>
        </a:p>
      </dgm:t>
    </dgm:pt>
    <dgm:pt modelId="{4A1B625D-6A31-4217-A781-5E0ABEFAB8C0}" type="sibTrans" cxnId="{CED1A0DD-DC1B-4A21-91C6-737E30FA026C}">
      <dgm:prSet/>
      <dgm:spPr/>
      <dgm:t>
        <a:bodyPr/>
        <a:lstStyle/>
        <a:p>
          <a:endParaRPr lang="en-US"/>
        </a:p>
      </dgm:t>
    </dgm:pt>
    <dgm:pt modelId="{0A011AB6-1A4D-4C7B-BEF6-4741121A7C03}">
      <dgm:prSet/>
      <dgm:spPr/>
      <dgm:t>
        <a:bodyPr/>
        <a:lstStyle/>
        <a:p>
          <a:pPr rtl="0"/>
          <a:r>
            <a:rPr lang="en-US" b="1" dirty="0"/>
            <a:t>Fail safe Neutralizer</a:t>
          </a:r>
        </a:p>
      </dgm:t>
    </dgm:pt>
    <dgm:pt modelId="{EBB2AB35-C063-467A-8DEF-889618E993D1}" type="parTrans" cxnId="{14F49D6F-6A4E-4BAC-A17C-543184FBAEB7}">
      <dgm:prSet/>
      <dgm:spPr/>
      <dgm:t>
        <a:bodyPr/>
        <a:lstStyle/>
        <a:p>
          <a:endParaRPr lang="en-US"/>
        </a:p>
      </dgm:t>
    </dgm:pt>
    <dgm:pt modelId="{AF055DF1-4140-4729-911B-63F1C52708CB}" type="sibTrans" cxnId="{14F49D6F-6A4E-4BAC-A17C-543184FBAEB7}">
      <dgm:prSet/>
      <dgm:spPr/>
      <dgm:t>
        <a:bodyPr/>
        <a:lstStyle/>
        <a:p>
          <a:endParaRPr lang="en-US"/>
        </a:p>
      </dgm:t>
    </dgm:pt>
    <dgm:pt modelId="{B9020E52-47FE-49AF-9BA8-6E5D31ABD613}" type="pres">
      <dgm:prSet presAssocID="{3B0DAFEF-CCB2-416E-B194-DD741AFD5F72}" presName="Name0" presStyleCnt="0">
        <dgm:presLayoutVars>
          <dgm:chMax val="7"/>
          <dgm:dir/>
          <dgm:animLvl val="lvl"/>
          <dgm:resizeHandles val="exact"/>
        </dgm:presLayoutVars>
      </dgm:prSet>
      <dgm:spPr/>
    </dgm:pt>
    <dgm:pt modelId="{F8AEC84C-0B0A-4191-B0CB-182C58C352B6}" type="pres">
      <dgm:prSet presAssocID="{6BF47B12-EE22-4659-B3D2-B984255AC1A9}" presName="circle1" presStyleLbl="node1" presStyleIdx="0" presStyleCnt="2"/>
      <dgm:spPr/>
    </dgm:pt>
    <dgm:pt modelId="{A6A5E2ED-F43F-4E60-907C-47516972D7D7}" type="pres">
      <dgm:prSet presAssocID="{6BF47B12-EE22-4659-B3D2-B984255AC1A9}" presName="space" presStyleCnt="0"/>
      <dgm:spPr/>
    </dgm:pt>
    <dgm:pt modelId="{422EAFE0-37DA-484B-98F7-65C569141DF8}" type="pres">
      <dgm:prSet presAssocID="{6BF47B12-EE22-4659-B3D2-B984255AC1A9}" presName="rect1" presStyleLbl="alignAcc1" presStyleIdx="0" presStyleCnt="2"/>
      <dgm:spPr/>
    </dgm:pt>
    <dgm:pt modelId="{64C251E6-F5E5-4406-B549-FBB02B581E14}" type="pres">
      <dgm:prSet presAssocID="{0A011AB6-1A4D-4C7B-BEF6-4741121A7C03}" presName="vertSpace2" presStyleLbl="node1" presStyleIdx="0" presStyleCnt="2"/>
      <dgm:spPr/>
    </dgm:pt>
    <dgm:pt modelId="{7A50A792-B813-4412-B495-1C6DA79890F0}" type="pres">
      <dgm:prSet presAssocID="{0A011AB6-1A4D-4C7B-BEF6-4741121A7C03}" presName="circle2" presStyleLbl="node1" presStyleIdx="1" presStyleCnt="2"/>
      <dgm:spPr/>
    </dgm:pt>
    <dgm:pt modelId="{A8E2987D-15B9-463D-8BDC-970F6C1E6F98}" type="pres">
      <dgm:prSet presAssocID="{0A011AB6-1A4D-4C7B-BEF6-4741121A7C03}" presName="rect2" presStyleLbl="alignAcc1" presStyleIdx="1" presStyleCnt="2"/>
      <dgm:spPr/>
    </dgm:pt>
    <dgm:pt modelId="{96E096A2-66FB-4164-B795-54726E1C8780}" type="pres">
      <dgm:prSet presAssocID="{6BF47B12-EE22-4659-B3D2-B984255AC1A9}" presName="rect1ParTxNoCh" presStyleLbl="alignAcc1" presStyleIdx="1" presStyleCnt="2">
        <dgm:presLayoutVars>
          <dgm:chMax val="1"/>
          <dgm:bulletEnabled val="1"/>
        </dgm:presLayoutVars>
      </dgm:prSet>
      <dgm:spPr/>
    </dgm:pt>
    <dgm:pt modelId="{F947D29F-AC2C-40E3-8A09-9BE7FF1F22E7}" type="pres">
      <dgm:prSet presAssocID="{0A011AB6-1A4D-4C7B-BEF6-4741121A7C03}" presName="rect2ParTxNoCh" presStyleLbl="alignAcc1" presStyleIdx="1" presStyleCnt="2">
        <dgm:presLayoutVars>
          <dgm:chMax val="1"/>
          <dgm:bulletEnabled val="1"/>
        </dgm:presLayoutVars>
      </dgm:prSet>
      <dgm:spPr/>
    </dgm:pt>
  </dgm:ptLst>
  <dgm:cxnLst>
    <dgm:cxn modelId="{1D940C1C-1103-4DB2-B151-BBE56ED548E7}" type="presOf" srcId="{6BF47B12-EE22-4659-B3D2-B984255AC1A9}" destId="{422EAFE0-37DA-484B-98F7-65C569141DF8}" srcOrd="0" destOrd="0" presId="urn:microsoft.com/office/officeart/2005/8/layout/target3"/>
    <dgm:cxn modelId="{BF184C31-001C-4161-94A7-8E2F8F94AF2A}" type="presOf" srcId="{3B0DAFEF-CCB2-416E-B194-DD741AFD5F72}" destId="{B9020E52-47FE-49AF-9BA8-6E5D31ABD613}" srcOrd="0" destOrd="0" presId="urn:microsoft.com/office/officeart/2005/8/layout/target3"/>
    <dgm:cxn modelId="{4527D64B-6E9A-4B39-A59E-63788C8E2BE8}" type="presOf" srcId="{6BF47B12-EE22-4659-B3D2-B984255AC1A9}" destId="{96E096A2-66FB-4164-B795-54726E1C8780}" srcOrd="1" destOrd="0" presId="urn:microsoft.com/office/officeart/2005/8/layout/target3"/>
    <dgm:cxn modelId="{14F49D6F-6A4E-4BAC-A17C-543184FBAEB7}" srcId="{3B0DAFEF-CCB2-416E-B194-DD741AFD5F72}" destId="{0A011AB6-1A4D-4C7B-BEF6-4741121A7C03}" srcOrd="1" destOrd="0" parTransId="{EBB2AB35-C063-467A-8DEF-889618E993D1}" sibTransId="{AF055DF1-4140-4729-911B-63F1C52708CB}"/>
    <dgm:cxn modelId="{E8220BD1-BB4F-4D5A-9820-F44B69AF6FFC}" type="presOf" srcId="{0A011AB6-1A4D-4C7B-BEF6-4741121A7C03}" destId="{A8E2987D-15B9-463D-8BDC-970F6C1E6F98}" srcOrd="0" destOrd="0" presId="urn:microsoft.com/office/officeart/2005/8/layout/target3"/>
    <dgm:cxn modelId="{CED1A0DD-DC1B-4A21-91C6-737E30FA026C}" srcId="{3B0DAFEF-CCB2-416E-B194-DD741AFD5F72}" destId="{6BF47B12-EE22-4659-B3D2-B984255AC1A9}" srcOrd="0" destOrd="0" parTransId="{C83ED816-AE39-4880-A59B-79E4E029FFF9}" sibTransId="{4A1B625D-6A31-4217-A781-5E0ABEFAB8C0}"/>
    <dgm:cxn modelId="{09FC77FD-CF67-435E-8293-0C44BD25D9EB}" type="presOf" srcId="{0A011AB6-1A4D-4C7B-BEF6-4741121A7C03}" destId="{F947D29F-AC2C-40E3-8A09-9BE7FF1F22E7}" srcOrd="1" destOrd="0" presId="urn:microsoft.com/office/officeart/2005/8/layout/target3"/>
    <dgm:cxn modelId="{828D4AF5-15F7-4368-BCE9-3CE93D4C6FA5}" type="presParOf" srcId="{B9020E52-47FE-49AF-9BA8-6E5D31ABD613}" destId="{F8AEC84C-0B0A-4191-B0CB-182C58C352B6}" srcOrd="0" destOrd="0" presId="urn:microsoft.com/office/officeart/2005/8/layout/target3"/>
    <dgm:cxn modelId="{EB0DA0B5-7241-46F7-8B33-00ADB796DA31}" type="presParOf" srcId="{B9020E52-47FE-49AF-9BA8-6E5D31ABD613}" destId="{A6A5E2ED-F43F-4E60-907C-47516972D7D7}" srcOrd="1" destOrd="0" presId="urn:microsoft.com/office/officeart/2005/8/layout/target3"/>
    <dgm:cxn modelId="{3A46F4D4-08F6-451D-A34A-B175B6EB2167}" type="presParOf" srcId="{B9020E52-47FE-49AF-9BA8-6E5D31ABD613}" destId="{422EAFE0-37DA-484B-98F7-65C569141DF8}" srcOrd="2" destOrd="0" presId="urn:microsoft.com/office/officeart/2005/8/layout/target3"/>
    <dgm:cxn modelId="{A2019F90-7521-42F6-9C7B-699BBE8340F9}" type="presParOf" srcId="{B9020E52-47FE-49AF-9BA8-6E5D31ABD613}" destId="{64C251E6-F5E5-4406-B549-FBB02B581E14}" srcOrd="3" destOrd="0" presId="urn:microsoft.com/office/officeart/2005/8/layout/target3"/>
    <dgm:cxn modelId="{AE227E8D-9131-4DB5-BEB0-AF5E46C1AEE5}" type="presParOf" srcId="{B9020E52-47FE-49AF-9BA8-6E5D31ABD613}" destId="{7A50A792-B813-4412-B495-1C6DA79890F0}" srcOrd="4" destOrd="0" presId="urn:microsoft.com/office/officeart/2005/8/layout/target3"/>
    <dgm:cxn modelId="{225E93B2-0DA5-47D6-BAF8-B5A7E2757974}" type="presParOf" srcId="{B9020E52-47FE-49AF-9BA8-6E5D31ABD613}" destId="{A8E2987D-15B9-463D-8BDC-970F6C1E6F98}" srcOrd="5" destOrd="0" presId="urn:microsoft.com/office/officeart/2005/8/layout/target3"/>
    <dgm:cxn modelId="{F4542FFC-C008-432F-B765-7FE8FD051065}" type="presParOf" srcId="{B9020E52-47FE-49AF-9BA8-6E5D31ABD613}" destId="{96E096A2-66FB-4164-B795-54726E1C8780}" srcOrd="6" destOrd="0" presId="urn:microsoft.com/office/officeart/2005/8/layout/target3"/>
    <dgm:cxn modelId="{E7B96D87-96FA-4B9D-A4BF-8A4E3EB91159}" type="presParOf" srcId="{B9020E52-47FE-49AF-9BA8-6E5D31ABD613}" destId="{F947D29F-AC2C-40E3-8A09-9BE7FF1F22E7}" srcOrd="7" destOrd="0" presId="urn:microsoft.com/office/officeart/2005/8/layout/targe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AFB500-3D40-4F76-8BD5-5E206003D671}"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D73021B6-BA1C-4251-B1B3-1DCC0A2353CE}">
      <dgm:prSet/>
      <dgm:spPr/>
      <dgm:t>
        <a:bodyPr/>
        <a:lstStyle/>
        <a:p>
          <a:pPr rtl="0"/>
          <a:r>
            <a:rPr lang="en-US" b="1" dirty="0"/>
            <a:t>Maxiclean CS</a:t>
          </a:r>
          <a:endParaRPr lang="en-US" dirty="0"/>
        </a:p>
      </dgm:t>
    </dgm:pt>
    <dgm:pt modelId="{E80C3341-3B6F-406A-AAE9-B41750A2AD4D}" type="parTrans" cxnId="{B75C78F3-D067-4DD8-8A47-B554E7FBC451}">
      <dgm:prSet/>
      <dgm:spPr/>
      <dgm:t>
        <a:bodyPr/>
        <a:lstStyle/>
        <a:p>
          <a:endParaRPr lang="en-US"/>
        </a:p>
      </dgm:t>
    </dgm:pt>
    <dgm:pt modelId="{A34C9124-99D7-4F68-A0C9-A369972FDAC1}" type="sibTrans" cxnId="{B75C78F3-D067-4DD8-8A47-B554E7FBC451}">
      <dgm:prSet/>
      <dgm:spPr/>
      <dgm:t>
        <a:bodyPr/>
        <a:lstStyle/>
        <a:p>
          <a:endParaRPr lang="en-US"/>
        </a:p>
      </dgm:t>
    </dgm:pt>
    <dgm:pt modelId="{79288AE6-5C31-40C5-BD13-B041D345F980}" type="pres">
      <dgm:prSet presAssocID="{82AFB500-3D40-4F76-8BD5-5E206003D671}" presName="Name0" presStyleCnt="0">
        <dgm:presLayoutVars>
          <dgm:chMax val="7"/>
          <dgm:dir/>
          <dgm:animLvl val="lvl"/>
          <dgm:resizeHandles val="exact"/>
        </dgm:presLayoutVars>
      </dgm:prSet>
      <dgm:spPr/>
    </dgm:pt>
    <dgm:pt modelId="{7E3CE4AE-3223-4951-815A-3116A4B18CF2}" type="pres">
      <dgm:prSet presAssocID="{D73021B6-BA1C-4251-B1B3-1DCC0A2353CE}" presName="circle1" presStyleLbl="node1" presStyleIdx="0" presStyleCnt="1"/>
      <dgm:spPr/>
    </dgm:pt>
    <dgm:pt modelId="{4994C8B4-4EAD-4442-B13C-2241C3F4D010}" type="pres">
      <dgm:prSet presAssocID="{D73021B6-BA1C-4251-B1B3-1DCC0A2353CE}" presName="space" presStyleCnt="0"/>
      <dgm:spPr/>
    </dgm:pt>
    <dgm:pt modelId="{9EDD05D8-F1B2-4659-BA8E-EBD780A35661}" type="pres">
      <dgm:prSet presAssocID="{D73021B6-BA1C-4251-B1B3-1DCC0A2353CE}" presName="rect1" presStyleLbl="alignAcc1" presStyleIdx="0" presStyleCnt="1"/>
      <dgm:spPr/>
    </dgm:pt>
    <dgm:pt modelId="{CF819B9D-4A5A-4C3E-B2D2-1C605A52C886}" type="pres">
      <dgm:prSet presAssocID="{D73021B6-BA1C-4251-B1B3-1DCC0A2353CE}" presName="rect1ParTxNoCh" presStyleLbl="alignAcc1" presStyleIdx="0" presStyleCnt="1">
        <dgm:presLayoutVars>
          <dgm:chMax val="1"/>
          <dgm:bulletEnabled val="1"/>
        </dgm:presLayoutVars>
      </dgm:prSet>
      <dgm:spPr/>
    </dgm:pt>
  </dgm:ptLst>
  <dgm:cxnLst>
    <dgm:cxn modelId="{B10EC852-098D-4B5D-85D1-777161673ABC}" type="presOf" srcId="{D73021B6-BA1C-4251-B1B3-1DCC0A2353CE}" destId="{CF819B9D-4A5A-4C3E-B2D2-1C605A52C886}" srcOrd="1" destOrd="0" presId="urn:microsoft.com/office/officeart/2005/8/layout/target3"/>
    <dgm:cxn modelId="{DD8B049D-C9DB-4F87-A2CD-3D5DAC090957}" type="presOf" srcId="{82AFB500-3D40-4F76-8BD5-5E206003D671}" destId="{79288AE6-5C31-40C5-BD13-B041D345F980}" srcOrd="0" destOrd="0" presId="urn:microsoft.com/office/officeart/2005/8/layout/target3"/>
    <dgm:cxn modelId="{31E9EECB-D065-4BED-8161-57E73310008E}" type="presOf" srcId="{D73021B6-BA1C-4251-B1B3-1DCC0A2353CE}" destId="{9EDD05D8-F1B2-4659-BA8E-EBD780A35661}" srcOrd="0" destOrd="0" presId="urn:microsoft.com/office/officeart/2005/8/layout/target3"/>
    <dgm:cxn modelId="{B75C78F3-D067-4DD8-8A47-B554E7FBC451}" srcId="{82AFB500-3D40-4F76-8BD5-5E206003D671}" destId="{D73021B6-BA1C-4251-B1B3-1DCC0A2353CE}" srcOrd="0" destOrd="0" parTransId="{E80C3341-3B6F-406A-AAE9-B41750A2AD4D}" sibTransId="{A34C9124-99D7-4F68-A0C9-A369972FDAC1}"/>
    <dgm:cxn modelId="{346E8EFE-DA83-4A0D-914A-FA443C6BD062}" type="presParOf" srcId="{79288AE6-5C31-40C5-BD13-B041D345F980}" destId="{7E3CE4AE-3223-4951-815A-3116A4B18CF2}" srcOrd="0" destOrd="0" presId="urn:microsoft.com/office/officeart/2005/8/layout/target3"/>
    <dgm:cxn modelId="{6A13A273-2565-4D70-963C-D5DEE681E3C4}" type="presParOf" srcId="{79288AE6-5C31-40C5-BD13-B041D345F980}" destId="{4994C8B4-4EAD-4442-B13C-2241C3F4D010}" srcOrd="1" destOrd="0" presId="urn:microsoft.com/office/officeart/2005/8/layout/target3"/>
    <dgm:cxn modelId="{87B18421-6F21-4E36-B018-14D90BD16B71}" type="presParOf" srcId="{79288AE6-5C31-40C5-BD13-B041D345F980}" destId="{9EDD05D8-F1B2-4659-BA8E-EBD780A35661}" srcOrd="2" destOrd="0" presId="urn:microsoft.com/office/officeart/2005/8/layout/target3"/>
    <dgm:cxn modelId="{ECA20AE6-58B0-472B-8102-9342887346A0}" type="presParOf" srcId="{79288AE6-5C31-40C5-BD13-B041D345F980}" destId="{CF819B9D-4A5A-4C3E-B2D2-1C605A52C886}" srcOrd="3" destOrd="0" presId="urn:microsoft.com/office/officeart/2005/8/layout/targe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0B00B5-C512-4AB8-AE6C-0BA3B2A914EE}"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2D557448-60CD-471A-982A-B0B91C71D9BC}">
      <dgm:prSet/>
      <dgm:spPr/>
      <dgm:t>
        <a:bodyPr/>
        <a:lstStyle/>
        <a:p>
          <a:pPr rtl="0"/>
          <a:r>
            <a:rPr lang="en-US" b="1" dirty="0"/>
            <a:t>Instawet SFLF </a:t>
          </a:r>
          <a:endParaRPr lang="en-US" dirty="0"/>
        </a:p>
      </dgm:t>
    </dgm:pt>
    <dgm:pt modelId="{512CDB16-644D-4273-A85B-ED48C6288C54}" type="parTrans" cxnId="{FD52C809-740D-45A4-BA22-0E24F088D902}">
      <dgm:prSet/>
      <dgm:spPr/>
      <dgm:t>
        <a:bodyPr/>
        <a:lstStyle/>
        <a:p>
          <a:endParaRPr lang="en-US"/>
        </a:p>
      </dgm:t>
    </dgm:pt>
    <dgm:pt modelId="{5E7EF19B-1936-474D-A15F-A324045AD2F1}" type="sibTrans" cxnId="{FD52C809-740D-45A4-BA22-0E24F088D902}">
      <dgm:prSet/>
      <dgm:spPr/>
      <dgm:t>
        <a:bodyPr/>
        <a:lstStyle/>
        <a:p>
          <a:endParaRPr lang="en-US"/>
        </a:p>
      </dgm:t>
    </dgm:pt>
    <dgm:pt modelId="{525C98B6-206C-4B30-9CB6-3788C1E53CFC}">
      <dgm:prSet/>
      <dgm:spPr/>
      <dgm:t>
        <a:bodyPr/>
        <a:lstStyle/>
        <a:p>
          <a:pPr rtl="0"/>
          <a:r>
            <a:rPr lang="en-US" b="1" dirty="0"/>
            <a:t>GOTS Certified</a:t>
          </a:r>
          <a:endParaRPr lang="en-US" dirty="0"/>
        </a:p>
      </dgm:t>
    </dgm:pt>
    <dgm:pt modelId="{4CB758DE-86A8-43EF-8173-FF320C240617}" type="parTrans" cxnId="{A26463BB-8C7B-4E0D-AEC9-8F1D9B8AFC1E}">
      <dgm:prSet/>
      <dgm:spPr/>
      <dgm:t>
        <a:bodyPr/>
        <a:lstStyle/>
        <a:p>
          <a:endParaRPr lang="en-US"/>
        </a:p>
      </dgm:t>
    </dgm:pt>
    <dgm:pt modelId="{9409175D-E3E2-4DD1-BD22-674188080E16}" type="sibTrans" cxnId="{A26463BB-8C7B-4E0D-AEC9-8F1D9B8AFC1E}">
      <dgm:prSet/>
      <dgm:spPr/>
      <dgm:t>
        <a:bodyPr/>
        <a:lstStyle/>
        <a:p>
          <a:endParaRPr lang="en-US"/>
        </a:p>
      </dgm:t>
    </dgm:pt>
    <dgm:pt modelId="{BC0D18C6-2A85-40FF-AC10-B7DBCEB08E96}" type="pres">
      <dgm:prSet presAssocID="{1F0B00B5-C512-4AB8-AE6C-0BA3B2A914EE}" presName="Name0" presStyleCnt="0">
        <dgm:presLayoutVars>
          <dgm:chMax val="7"/>
          <dgm:dir/>
          <dgm:animLvl val="lvl"/>
          <dgm:resizeHandles val="exact"/>
        </dgm:presLayoutVars>
      </dgm:prSet>
      <dgm:spPr/>
    </dgm:pt>
    <dgm:pt modelId="{F7E74E57-C1C7-4E6C-8122-29EFFBC026F7}" type="pres">
      <dgm:prSet presAssocID="{2D557448-60CD-471A-982A-B0B91C71D9BC}" presName="circle1" presStyleLbl="node1" presStyleIdx="0" presStyleCnt="2"/>
      <dgm:spPr/>
    </dgm:pt>
    <dgm:pt modelId="{40B0D7C1-2697-419F-8A1D-527C4D7A4559}" type="pres">
      <dgm:prSet presAssocID="{2D557448-60CD-471A-982A-B0B91C71D9BC}" presName="space" presStyleCnt="0"/>
      <dgm:spPr/>
    </dgm:pt>
    <dgm:pt modelId="{AE0BB635-B215-49A6-800F-1F45DDE33200}" type="pres">
      <dgm:prSet presAssocID="{2D557448-60CD-471A-982A-B0B91C71D9BC}" presName="rect1" presStyleLbl="alignAcc1" presStyleIdx="0" presStyleCnt="2"/>
      <dgm:spPr/>
    </dgm:pt>
    <dgm:pt modelId="{706F41BA-0C3D-4478-8697-561AB6606514}" type="pres">
      <dgm:prSet presAssocID="{525C98B6-206C-4B30-9CB6-3788C1E53CFC}" presName="vertSpace2" presStyleLbl="node1" presStyleIdx="0" presStyleCnt="2"/>
      <dgm:spPr/>
    </dgm:pt>
    <dgm:pt modelId="{5AED5D7E-8AA7-4C0C-90F8-CDBE59147E11}" type="pres">
      <dgm:prSet presAssocID="{525C98B6-206C-4B30-9CB6-3788C1E53CFC}" presName="circle2" presStyleLbl="node1" presStyleIdx="1" presStyleCnt="2"/>
      <dgm:spPr/>
    </dgm:pt>
    <dgm:pt modelId="{CBDAB182-F32C-4384-A4F6-24E06B69178F}" type="pres">
      <dgm:prSet presAssocID="{525C98B6-206C-4B30-9CB6-3788C1E53CFC}" presName="rect2" presStyleLbl="alignAcc1" presStyleIdx="1" presStyleCnt="2"/>
      <dgm:spPr/>
    </dgm:pt>
    <dgm:pt modelId="{914E6128-0282-4A3B-8838-596BBDB0DB91}" type="pres">
      <dgm:prSet presAssocID="{2D557448-60CD-471A-982A-B0B91C71D9BC}" presName="rect1ParTxNoCh" presStyleLbl="alignAcc1" presStyleIdx="1" presStyleCnt="2">
        <dgm:presLayoutVars>
          <dgm:chMax val="1"/>
          <dgm:bulletEnabled val="1"/>
        </dgm:presLayoutVars>
      </dgm:prSet>
      <dgm:spPr/>
    </dgm:pt>
    <dgm:pt modelId="{5D811B15-3BE8-42F7-B547-758A7B7E57F7}" type="pres">
      <dgm:prSet presAssocID="{525C98B6-206C-4B30-9CB6-3788C1E53CFC}" presName="rect2ParTxNoCh" presStyleLbl="alignAcc1" presStyleIdx="1" presStyleCnt="2">
        <dgm:presLayoutVars>
          <dgm:chMax val="1"/>
          <dgm:bulletEnabled val="1"/>
        </dgm:presLayoutVars>
      </dgm:prSet>
      <dgm:spPr/>
    </dgm:pt>
  </dgm:ptLst>
  <dgm:cxnLst>
    <dgm:cxn modelId="{FD52C809-740D-45A4-BA22-0E24F088D902}" srcId="{1F0B00B5-C512-4AB8-AE6C-0BA3B2A914EE}" destId="{2D557448-60CD-471A-982A-B0B91C71D9BC}" srcOrd="0" destOrd="0" parTransId="{512CDB16-644D-4273-A85B-ED48C6288C54}" sibTransId="{5E7EF19B-1936-474D-A15F-A324045AD2F1}"/>
    <dgm:cxn modelId="{376DC510-1425-412A-B622-955078F84FD6}" type="presOf" srcId="{525C98B6-206C-4B30-9CB6-3788C1E53CFC}" destId="{5D811B15-3BE8-42F7-B547-758A7B7E57F7}" srcOrd="1" destOrd="0" presId="urn:microsoft.com/office/officeart/2005/8/layout/target3"/>
    <dgm:cxn modelId="{A7A56044-37CF-4538-8054-5D5E036247DB}" type="presOf" srcId="{2D557448-60CD-471A-982A-B0B91C71D9BC}" destId="{AE0BB635-B215-49A6-800F-1F45DDE33200}" srcOrd="0" destOrd="0" presId="urn:microsoft.com/office/officeart/2005/8/layout/target3"/>
    <dgm:cxn modelId="{957CB797-21C3-461E-B19B-2847C7BAE0B7}" type="presOf" srcId="{525C98B6-206C-4B30-9CB6-3788C1E53CFC}" destId="{CBDAB182-F32C-4384-A4F6-24E06B69178F}" srcOrd="0" destOrd="0" presId="urn:microsoft.com/office/officeart/2005/8/layout/target3"/>
    <dgm:cxn modelId="{A26463BB-8C7B-4E0D-AEC9-8F1D9B8AFC1E}" srcId="{1F0B00B5-C512-4AB8-AE6C-0BA3B2A914EE}" destId="{525C98B6-206C-4B30-9CB6-3788C1E53CFC}" srcOrd="1" destOrd="0" parTransId="{4CB758DE-86A8-43EF-8173-FF320C240617}" sibTransId="{9409175D-E3E2-4DD1-BD22-674188080E16}"/>
    <dgm:cxn modelId="{A26AE0C7-0056-415C-B389-82B9FB0A3280}" type="presOf" srcId="{2D557448-60CD-471A-982A-B0B91C71D9BC}" destId="{914E6128-0282-4A3B-8838-596BBDB0DB91}" srcOrd="1" destOrd="0" presId="urn:microsoft.com/office/officeart/2005/8/layout/target3"/>
    <dgm:cxn modelId="{BAA8B8CB-0EA1-4A35-9972-222FF641D591}" type="presOf" srcId="{1F0B00B5-C512-4AB8-AE6C-0BA3B2A914EE}" destId="{BC0D18C6-2A85-40FF-AC10-B7DBCEB08E96}" srcOrd="0" destOrd="0" presId="urn:microsoft.com/office/officeart/2005/8/layout/target3"/>
    <dgm:cxn modelId="{0AF7A865-4475-4C76-BC87-86F814ACF65C}" type="presParOf" srcId="{BC0D18C6-2A85-40FF-AC10-B7DBCEB08E96}" destId="{F7E74E57-C1C7-4E6C-8122-29EFFBC026F7}" srcOrd="0" destOrd="0" presId="urn:microsoft.com/office/officeart/2005/8/layout/target3"/>
    <dgm:cxn modelId="{781040AF-7E55-4B2C-B6CF-41CE5EC8E0AB}" type="presParOf" srcId="{BC0D18C6-2A85-40FF-AC10-B7DBCEB08E96}" destId="{40B0D7C1-2697-419F-8A1D-527C4D7A4559}" srcOrd="1" destOrd="0" presId="urn:microsoft.com/office/officeart/2005/8/layout/target3"/>
    <dgm:cxn modelId="{0B6E32E3-C397-4C01-82CC-8454734A2075}" type="presParOf" srcId="{BC0D18C6-2A85-40FF-AC10-B7DBCEB08E96}" destId="{AE0BB635-B215-49A6-800F-1F45DDE33200}" srcOrd="2" destOrd="0" presId="urn:microsoft.com/office/officeart/2005/8/layout/target3"/>
    <dgm:cxn modelId="{D295E6F5-08C0-4180-B8CE-EE1CA0EFF004}" type="presParOf" srcId="{BC0D18C6-2A85-40FF-AC10-B7DBCEB08E96}" destId="{706F41BA-0C3D-4478-8697-561AB6606514}" srcOrd="3" destOrd="0" presId="urn:microsoft.com/office/officeart/2005/8/layout/target3"/>
    <dgm:cxn modelId="{8F591BAB-E1A8-457B-A5BC-67723CBB892E}" type="presParOf" srcId="{BC0D18C6-2A85-40FF-AC10-B7DBCEB08E96}" destId="{5AED5D7E-8AA7-4C0C-90F8-CDBE59147E11}" srcOrd="4" destOrd="0" presId="urn:microsoft.com/office/officeart/2005/8/layout/target3"/>
    <dgm:cxn modelId="{616945DD-2844-4F9D-A0EF-8E863BE4D826}" type="presParOf" srcId="{BC0D18C6-2A85-40FF-AC10-B7DBCEB08E96}" destId="{CBDAB182-F32C-4384-A4F6-24E06B69178F}" srcOrd="5" destOrd="0" presId="urn:microsoft.com/office/officeart/2005/8/layout/target3"/>
    <dgm:cxn modelId="{EE809DFF-6491-4FF3-B1BE-9856C4B0387A}" type="presParOf" srcId="{BC0D18C6-2A85-40FF-AC10-B7DBCEB08E96}" destId="{914E6128-0282-4A3B-8838-596BBDB0DB91}" srcOrd="6" destOrd="0" presId="urn:microsoft.com/office/officeart/2005/8/layout/target3"/>
    <dgm:cxn modelId="{D3C11E0D-07CB-4AFD-A6B9-597882BC86A8}" type="presParOf" srcId="{BC0D18C6-2A85-40FF-AC10-B7DBCEB08E96}" destId="{5D811B15-3BE8-42F7-B547-758A7B7E57F7}" srcOrd="7" destOrd="0" presId="urn:microsoft.com/office/officeart/2005/8/layout/targe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FECDA4-C08E-4A69-8B46-13EB622066E9}"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88D18458-1624-41C9-A5D2-7C46793B2009}">
      <dgm:prSet/>
      <dgm:spPr/>
      <dgm:t>
        <a:bodyPr/>
        <a:lstStyle/>
        <a:p>
          <a:pPr rtl="0"/>
          <a:r>
            <a:rPr lang="en-US" b="1" dirty="0"/>
            <a:t>Nanotin 4L</a:t>
          </a:r>
        </a:p>
      </dgm:t>
    </dgm:pt>
    <dgm:pt modelId="{D5C30A53-FBCD-44E9-BF37-0A075AA3EF02}" type="parTrans" cxnId="{70A8D874-4F37-481B-9E39-BAD77ADEC006}">
      <dgm:prSet/>
      <dgm:spPr/>
      <dgm:t>
        <a:bodyPr/>
        <a:lstStyle/>
        <a:p>
          <a:endParaRPr lang="en-US"/>
        </a:p>
      </dgm:t>
    </dgm:pt>
    <dgm:pt modelId="{1D2015E2-547B-4318-B846-6D9F80ADFA44}" type="sibTrans" cxnId="{70A8D874-4F37-481B-9E39-BAD77ADEC006}">
      <dgm:prSet/>
      <dgm:spPr/>
      <dgm:t>
        <a:bodyPr/>
        <a:lstStyle/>
        <a:p>
          <a:endParaRPr lang="en-US"/>
        </a:p>
      </dgm:t>
    </dgm:pt>
    <dgm:pt modelId="{E1A23321-06E1-4B3A-B946-8C113A09FB9C}" type="pres">
      <dgm:prSet presAssocID="{B0FECDA4-C08E-4A69-8B46-13EB622066E9}" presName="Name0" presStyleCnt="0">
        <dgm:presLayoutVars>
          <dgm:chMax val="7"/>
          <dgm:dir/>
          <dgm:animLvl val="lvl"/>
          <dgm:resizeHandles val="exact"/>
        </dgm:presLayoutVars>
      </dgm:prSet>
      <dgm:spPr/>
    </dgm:pt>
    <dgm:pt modelId="{29F788CB-BBC5-48CF-98EE-4ABD08B1A5ED}" type="pres">
      <dgm:prSet presAssocID="{88D18458-1624-41C9-A5D2-7C46793B2009}" presName="circle1" presStyleLbl="node1" presStyleIdx="0" presStyleCnt="1"/>
      <dgm:spPr/>
    </dgm:pt>
    <dgm:pt modelId="{252AB8F9-CECF-42F9-B3A0-9DD26918B118}" type="pres">
      <dgm:prSet presAssocID="{88D18458-1624-41C9-A5D2-7C46793B2009}" presName="space" presStyleCnt="0"/>
      <dgm:spPr/>
    </dgm:pt>
    <dgm:pt modelId="{803AF7D4-CE52-48C6-9298-5EFC58272FDD}" type="pres">
      <dgm:prSet presAssocID="{88D18458-1624-41C9-A5D2-7C46793B2009}" presName="rect1" presStyleLbl="alignAcc1" presStyleIdx="0" presStyleCnt="1"/>
      <dgm:spPr/>
    </dgm:pt>
    <dgm:pt modelId="{FF97FDA8-399B-4505-9613-979A90E589BF}" type="pres">
      <dgm:prSet presAssocID="{88D18458-1624-41C9-A5D2-7C46793B2009}" presName="rect1ParTxNoCh" presStyleLbl="alignAcc1" presStyleIdx="0" presStyleCnt="1">
        <dgm:presLayoutVars>
          <dgm:chMax val="1"/>
          <dgm:bulletEnabled val="1"/>
        </dgm:presLayoutVars>
      </dgm:prSet>
      <dgm:spPr/>
    </dgm:pt>
  </dgm:ptLst>
  <dgm:cxnLst>
    <dgm:cxn modelId="{CC634E67-F5D8-4D4C-BA20-2F8F32899BC6}" type="presOf" srcId="{B0FECDA4-C08E-4A69-8B46-13EB622066E9}" destId="{E1A23321-06E1-4B3A-B946-8C113A09FB9C}" srcOrd="0" destOrd="0" presId="urn:microsoft.com/office/officeart/2005/8/layout/target3"/>
    <dgm:cxn modelId="{70A8D874-4F37-481B-9E39-BAD77ADEC006}" srcId="{B0FECDA4-C08E-4A69-8B46-13EB622066E9}" destId="{88D18458-1624-41C9-A5D2-7C46793B2009}" srcOrd="0" destOrd="0" parTransId="{D5C30A53-FBCD-44E9-BF37-0A075AA3EF02}" sibTransId="{1D2015E2-547B-4318-B846-6D9F80ADFA44}"/>
    <dgm:cxn modelId="{D4A5CACC-1EB4-42DB-80E0-72DF3982025B}" type="presOf" srcId="{88D18458-1624-41C9-A5D2-7C46793B2009}" destId="{FF97FDA8-399B-4505-9613-979A90E589BF}" srcOrd="1" destOrd="0" presId="urn:microsoft.com/office/officeart/2005/8/layout/target3"/>
    <dgm:cxn modelId="{B099DBF9-02E3-44D0-9508-CC5E2E109F8D}" type="presOf" srcId="{88D18458-1624-41C9-A5D2-7C46793B2009}" destId="{803AF7D4-CE52-48C6-9298-5EFC58272FDD}" srcOrd="0" destOrd="0" presId="urn:microsoft.com/office/officeart/2005/8/layout/target3"/>
    <dgm:cxn modelId="{4055A155-374A-4C71-82C6-EF1D78EAF37A}" type="presParOf" srcId="{E1A23321-06E1-4B3A-B946-8C113A09FB9C}" destId="{29F788CB-BBC5-48CF-98EE-4ABD08B1A5ED}" srcOrd="0" destOrd="0" presId="urn:microsoft.com/office/officeart/2005/8/layout/target3"/>
    <dgm:cxn modelId="{3B7B3201-988F-4C01-9EE7-D9798BB334CE}" type="presParOf" srcId="{E1A23321-06E1-4B3A-B946-8C113A09FB9C}" destId="{252AB8F9-CECF-42F9-B3A0-9DD26918B118}" srcOrd="1" destOrd="0" presId="urn:microsoft.com/office/officeart/2005/8/layout/target3"/>
    <dgm:cxn modelId="{5E662F8F-5E12-4F79-8B3B-4B2B008FBBE6}" type="presParOf" srcId="{E1A23321-06E1-4B3A-B946-8C113A09FB9C}" destId="{803AF7D4-CE52-48C6-9298-5EFC58272FDD}" srcOrd="2" destOrd="0" presId="urn:microsoft.com/office/officeart/2005/8/layout/target3"/>
    <dgm:cxn modelId="{0C61AAF1-7ACC-4553-A7A0-14C22A3951AB}" type="presParOf" srcId="{E1A23321-06E1-4B3A-B946-8C113A09FB9C}" destId="{FF97FDA8-399B-4505-9613-979A90E589BF}" srcOrd="3" destOrd="0" presId="urn:microsoft.com/office/officeart/2005/8/layout/targe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A70BB3-474B-4454-82FE-41A2F659165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B5C50D75-E588-44C9-9076-050A97674A57}">
      <dgm:prSet/>
      <dgm:spPr/>
      <dgm:t>
        <a:bodyPr/>
        <a:lstStyle/>
        <a:p>
          <a:pPr rtl="0"/>
          <a:r>
            <a:rPr lang="en-US" b="1" dirty="0"/>
            <a:t>Textin PE Plus</a:t>
          </a:r>
          <a:endParaRPr lang="en-US" dirty="0"/>
        </a:p>
      </dgm:t>
    </dgm:pt>
    <dgm:pt modelId="{B363A227-C008-4C91-A7D4-F068BA969657}" type="parTrans" cxnId="{C9D64BF9-2921-4C00-B8A0-031A62AE03F4}">
      <dgm:prSet/>
      <dgm:spPr/>
      <dgm:t>
        <a:bodyPr/>
        <a:lstStyle/>
        <a:p>
          <a:endParaRPr lang="en-US"/>
        </a:p>
      </dgm:t>
    </dgm:pt>
    <dgm:pt modelId="{473EBB04-957C-49CA-899E-306257F79169}" type="sibTrans" cxnId="{C9D64BF9-2921-4C00-B8A0-031A62AE03F4}">
      <dgm:prSet/>
      <dgm:spPr/>
      <dgm:t>
        <a:bodyPr/>
        <a:lstStyle/>
        <a:p>
          <a:endParaRPr lang="en-US"/>
        </a:p>
      </dgm:t>
    </dgm:pt>
    <dgm:pt modelId="{E4644437-8EA1-4DC7-91D7-96BC299952FA}" type="pres">
      <dgm:prSet presAssocID="{8FA70BB3-474B-4454-82FE-41A2F6591650}" presName="Name0" presStyleCnt="0">
        <dgm:presLayoutVars>
          <dgm:chMax val="7"/>
          <dgm:dir/>
          <dgm:animLvl val="lvl"/>
          <dgm:resizeHandles val="exact"/>
        </dgm:presLayoutVars>
      </dgm:prSet>
      <dgm:spPr/>
    </dgm:pt>
    <dgm:pt modelId="{561334C0-5E77-4ACD-A5B7-C66C396E336C}" type="pres">
      <dgm:prSet presAssocID="{B5C50D75-E588-44C9-9076-050A97674A57}" presName="circle1" presStyleLbl="node1" presStyleIdx="0" presStyleCnt="1"/>
      <dgm:spPr/>
    </dgm:pt>
    <dgm:pt modelId="{66D3E08E-A55D-4391-A654-854E750C1EB5}" type="pres">
      <dgm:prSet presAssocID="{B5C50D75-E588-44C9-9076-050A97674A57}" presName="space" presStyleCnt="0"/>
      <dgm:spPr/>
    </dgm:pt>
    <dgm:pt modelId="{71D4F190-D27A-4A52-8108-EAEF3F2535E6}" type="pres">
      <dgm:prSet presAssocID="{B5C50D75-E588-44C9-9076-050A97674A57}" presName="rect1" presStyleLbl="alignAcc1" presStyleIdx="0" presStyleCnt="1"/>
      <dgm:spPr/>
    </dgm:pt>
    <dgm:pt modelId="{C8B3144C-8AA1-4A07-BF52-A4A38DC36C8B}" type="pres">
      <dgm:prSet presAssocID="{B5C50D75-E588-44C9-9076-050A97674A57}" presName="rect1ParTxNoCh" presStyleLbl="alignAcc1" presStyleIdx="0" presStyleCnt="1">
        <dgm:presLayoutVars>
          <dgm:chMax val="1"/>
          <dgm:bulletEnabled val="1"/>
        </dgm:presLayoutVars>
      </dgm:prSet>
      <dgm:spPr/>
    </dgm:pt>
  </dgm:ptLst>
  <dgm:cxnLst>
    <dgm:cxn modelId="{57F0C025-6E03-4778-8E1C-FCCB5B8B2FB1}" type="presOf" srcId="{8FA70BB3-474B-4454-82FE-41A2F6591650}" destId="{E4644437-8EA1-4DC7-91D7-96BC299952FA}" srcOrd="0" destOrd="0" presId="urn:microsoft.com/office/officeart/2005/8/layout/target3"/>
    <dgm:cxn modelId="{4B4E8A8F-BE8C-4C18-810D-CF44EC05D328}" type="presOf" srcId="{B5C50D75-E588-44C9-9076-050A97674A57}" destId="{71D4F190-D27A-4A52-8108-EAEF3F2535E6}" srcOrd="0" destOrd="0" presId="urn:microsoft.com/office/officeart/2005/8/layout/target3"/>
    <dgm:cxn modelId="{83ACAF9A-FF5F-4526-8170-9BA1B4EC7D89}" type="presOf" srcId="{B5C50D75-E588-44C9-9076-050A97674A57}" destId="{C8B3144C-8AA1-4A07-BF52-A4A38DC36C8B}" srcOrd="1" destOrd="0" presId="urn:microsoft.com/office/officeart/2005/8/layout/target3"/>
    <dgm:cxn modelId="{C9D64BF9-2921-4C00-B8A0-031A62AE03F4}" srcId="{8FA70BB3-474B-4454-82FE-41A2F6591650}" destId="{B5C50D75-E588-44C9-9076-050A97674A57}" srcOrd="0" destOrd="0" parTransId="{B363A227-C008-4C91-A7D4-F068BA969657}" sibTransId="{473EBB04-957C-49CA-899E-306257F79169}"/>
    <dgm:cxn modelId="{51A8F947-DE1C-438A-B7BF-94BB0477C609}" type="presParOf" srcId="{E4644437-8EA1-4DC7-91D7-96BC299952FA}" destId="{561334C0-5E77-4ACD-A5B7-C66C396E336C}" srcOrd="0" destOrd="0" presId="urn:microsoft.com/office/officeart/2005/8/layout/target3"/>
    <dgm:cxn modelId="{A0587E6C-7F76-4100-B7BA-63F668669FA5}" type="presParOf" srcId="{E4644437-8EA1-4DC7-91D7-96BC299952FA}" destId="{66D3E08E-A55D-4391-A654-854E750C1EB5}" srcOrd="1" destOrd="0" presId="urn:microsoft.com/office/officeart/2005/8/layout/target3"/>
    <dgm:cxn modelId="{34D6FEED-5440-48DC-9BEB-4DD290C33062}" type="presParOf" srcId="{E4644437-8EA1-4DC7-91D7-96BC299952FA}" destId="{71D4F190-D27A-4A52-8108-EAEF3F2535E6}" srcOrd="2" destOrd="0" presId="urn:microsoft.com/office/officeart/2005/8/layout/target3"/>
    <dgm:cxn modelId="{D40DA9BA-E495-4518-95A2-8B4B4A0797D3}" type="presParOf" srcId="{E4644437-8EA1-4DC7-91D7-96BC299952FA}" destId="{C8B3144C-8AA1-4A07-BF52-A4A38DC36C8B}" srcOrd="3" destOrd="0" presId="urn:microsoft.com/office/officeart/2005/8/layout/targe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B6188-10FA-42CA-93A4-F2CB68BB2F4F}">
      <dsp:nvSpPr>
        <dsp:cNvPr id="0" name=""/>
        <dsp:cNvSpPr/>
      </dsp:nvSpPr>
      <dsp:spPr>
        <a:xfrm>
          <a:off x="0" y="0"/>
          <a:ext cx="646112" cy="646112"/>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F03DBD-D794-498C-A834-241A1091ACFA}">
      <dsp:nvSpPr>
        <dsp:cNvPr id="0" name=""/>
        <dsp:cNvSpPr/>
      </dsp:nvSpPr>
      <dsp:spPr>
        <a:xfrm>
          <a:off x="323056" y="0"/>
          <a:ext cx="2015331" cy="646112"/>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b="1" kern="1200" dirty="0"/>
            <a:t>X-Brite EWi </a:t>
          </a:r>
          <a:endParaRPr lang="en-US" sz="2600" kern="1200" dirty="0"/>
        </a:p>
      </dsp:txBody>
      <dsp:txXfrm>
        <a:off x="323056" y="0"/>
        <a:ext cx="2015331" cy="6461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74E57-C1C7-4E6C-8122-29EFFBC026F7}">
      <dsp:nvSpPr>
        <dsp:cNvPr id="0" name=""/>
        <dsp:cNvSpPr/>
      </dsp:nvSpPr>
      <dsp:spPr>
        <a:xfrm>
          <a:off x="0" y="0"/>
          <a:ext cx="646112" cy="646112"/>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0BB635-B215-49A6-800F-1F45DDE33200}">
      <dsp:nvSpPr>
        <dsp:cNvPr id="0" name=""/>
        <dsp:cNvSpPr/>
      </dsp:nvSpPr>
      <dsp:spPr>
        <a:xfrm>
          <a:off x="323056" y="0"/>
          <a:ext cx="2015331" cy="646112"/>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t>X-Brite </a:t>
          </a:r>
          <a:endParaRPr lang="en-US" sz="1400" kern="1200" dirty="0"/>
        </a:p>
      </dsp:txBody>
      <dsp:txXfrm>
        <a:off x="323056" y="0"/>
        <a:ext cx="2015331" cy="306903"/>
      </dsp:txXfrm>
    </dsp:sp>
    <dsp:sp modelId="{5AED5D7E-8AA7-4C0C-90F8-CDBE59147E11}">
      <dsp:nvSpPr>
        <dsp:cNvPr id="0" name=""/>
        <dsp:cNvSpPr/>
      </dsp:nvSpPr>
      <dsp:spPr>
        <a:xfrm>
          <a:off x="169604" y="306903"/>
          <a:ext cx="306903" cy="306903"/>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DAB182-F32C-4384-A4F6-24E06B69178F}">
      <dsp:nvSpPr>
        <dsp:cNvPr id="0" name=""/>
        <dsp:cNvSpPr/>
      </dsp:nvSpPr>
      <dsp:spPr>
        <a:xfrm>
          <a:off x="323056" y="306903"/>
          <a:ext cx="2015331" cy="306903"/>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t>GOTS Certified</a:t>
          </a:r>
          <a:endParaRPr lang="en-US" sz="1400" kern="1200" dirty="0"/>
        </a:p>
      </dsp:txBody>
      <dsp:txXfrm>
        <a:off x="323056" y="306903"/>
        <a:ext cx="2015331" cy="3069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EC84C-0B0A-4191-B0CB-182C58C352B6}">
      <dsp:nvSpPr>
        <dsp:cNvPr id="0" name=""/>
        <dsp:cNvSpPr/>
      </dsp:nvSpPr>
      <dsp:spPr>
        <a:xfrm>
          <a:off x="0" y="0"/>
          <a:ext cx="646112" cy="646112"/>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2EAFE0-37DA-484B-98F7-65C569141DF8}">
      <dsp:nvSpPr>
        <dsp:cNvPr id="0" name=""/>
        <dsp:cNvSpPr/>
      </dsp:nvSpPr>
      <dsp:spPr>
        <a:xfrm>
          <a:off x="323056" y="0"/>
          <a:ext cx="2015331" cy="646112"/>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t>Exclor OS</a:t>
          </a:r>
          <a:endParaRPr lang="en-US" sz="1400" kern="1200" dirty="0"/>
        </a:p>
      </dsp:txBody>
      <dsp:txXfrm>
        <a:off x="323056" y="0"/>
        <a:ext cx="2015331" cy="306903"/>
      </dsp:txXfrm>
    </dsp:sp>
    <dsp:sp modelId="{7A50A792-B813-4412-B495-1C6DA79890F0}">
      <dsp:nvSpPr>
        <dsp:cNvPr id="0" name=""/>
        <dsp:cNvSpPr/>
      </dsp:nvSpPr>
      <dsp:spPr>
        <a:xfrm>
          <a:off x="169604" y="306903"/>
          <a:ext cx="306903" cy="306903"/>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E2987D-15B9-463D-8BDC-970F6C1E6F98}">
      <dsp:nvSpPr>
        <dsp:cNvPr id="0" name=""/>
        <dsp:cNvSpPr/>
      </dsp:nvSpPr>
      <dsp:spPr>
        <a:xfrm>
          <a:off x="323056" y="306903"/>
          <a:ext cx="2015331" cy="306903"/>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t>Fail safe Neutralizer</a:t>
          </a:r>
        </a:p>
      </dsp:txBody>
      <dsp:txXfrm>
        <a:off x="323056" y="306903"/>
        <a:ext cx="2015331" cy="3069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CE4AE-3223-4951-815A-3116A4B18CF2}">
      <dsp:nvSpPr>
        <dsp:cNvPr id="0" name=""/>
        <dsp:cNvSpPr/>
      </dsp:nvSpPr>
      <dsp:spPr>
        <a:xfrm>
          <a:off x="0" y="0"/>
          <a:ext cx="369888" cy="369888"/>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DD05D8-F1B2-4659-BA8E-EBD780A35661}">
      <dsp:nvSpPr>
        <dsp:cNvPr id="0" name=""/>
        <dsp:cNvSpPr/>
      </dsp:nvSpPr>
      <dsp:spPr>
        <a:xfrm>
          <a:off x="184944" y="0"/>
          <a:ext cx="2153443" cy="369888"/>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b="1" kern="1200" dirty="0"/>
            <a:t>Maxiclean CS</a:t>
          </a:r>
          <a:endParaRPr lang="en-US" sz="1700" kern="1200" dirty="0"/>
        </a:p>
      </dsp:txBody>
      <dsp:txXfrm>
        <a:off x="184944" y="0"/>
        <a:ext cx="2153443" cy="3698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74E57-C1C7-4E6C-8122-29EFFBC026F7}">
      <dsp:nvSpPr>
        <dsp:cNvPr id="0" name=""/>
        <dsp:cNvSpPr/>
      </dsp:nvSpPr>
      <dsp:spPr>
        <a:xfrm>
          <a:off x="0" y="0"/>
          <a:ext cx="646112" cy="646112"/>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0BB635-B215-49A6-800F-1F45DDE33200}">
      <dsp:nvSpPr>
        <dsp:cNvPr id="0" name=""/>
        <dsp:cNvSpPr/>
      </dsp:nvSpPr>
      <dsp:spPr>
        <a:xfrm>
          <a:off x="323056" y="0"/>
          <a:ext cx="2015331" cy="646112"/>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t>Instawet SFLF </a:t>
          </a:r>
          <a:endParaRPr lang="en-US" sz="1400" kern="1200" dirty="0"/>
        </a:p>
      </dsp:txBody>
      <dsp:txXfrm>
        <a:off x="323056" y="0"/>
        <a:ext cx="2015331" cy="306903"/>
      </dsp:txXfrm>
    </dsp:sp>
    <dsp:sp modelId="{5AED5D7E-8AA7-4C0C-90F8-CDBE59147E11}">
      <dsp:nvSpPr>
        <dsp:cNvPr id="0" name=""/>
        <dsp:cNvSpPr/>
      </dsp:nvSpPr>
      <dsp:spPr>
        <a:xfrm>
          <a:off x="169604" y="306903"/>
          <a:ext cx="306903" cy="306903"/>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DAB182-F32C-4384-A4F6-24E06B69178F}">
      <dsp:nvSpPr>
        <dsp:cNvPr id="0" name=""/>
        <dsp:cNvSpPr/>
      </dsp:nvSpPr>
      <dsp:spPr>
        <a:xfrm>
          <a:off x="323056" y="306903"/>
          <a:ext cx="2015331" cy="306903"/>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t>GOTS Certified</a:t>
          </a:r>
          <a:endParaRPr lang="en-US" sz="1400" kern="1200" dirty="0"/>
        </a:p>
      </dsp:txBody>
      <dsp:txXfrm>
        <a:off x="323056" y="306903"/>
        <a:ext cx="2015331" cy="3069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788CB-BBC5-48CF-98EE-4ABD08B1A5ED}">
      <dsp:nvSpPr>
        <dsp:cNvPr id="0" name=""/>
        <dsp:cNvSpPr/>
      </dsp:nvSpPr>
      <dsp:spPr>
        <a:xfrm>
          <a:off x="0" y="0"/>
          <a:ext cx="369888" cy="369888"/>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3AF7D4-CE52-48C6-9298-5EFC58272FDD}">
      <dsp:nvSpPr>
        <dsp:cNvPr id="0" name=""/>
        <dsp:cNvSpPr/>
      </dsp:nvSpPr>
      <dsp:spPr>
        <a:xfrm>
          <a:off x="184944" y="0"/>
          <a:ext cx="2153443" cy="369888"/>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b="1" kern="1200" dirty="0"/>
            <a:t>Nanotin 4L</a:t>
          </a:r>
        </a:p>
      </dsp:txBody>
      <dsp:txXfrm>
        <a:off x="184944" y="0"/>
        <a:ext cx="2153443" cy="3698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1334C0-5E77-4ACD-A5B7-C66C396E336C}">
      <dsp:nvSpPr>
        <dsp:cNvPr id="0" name=""/>
        <dsp:cNvSpPr/>
      </dsp:nvSpPr>
      <dsp:spPr>
        <a:xfrm>
          <a:off x="0" y="0"/>
          <a:ext cx="369888" cy="369888"/>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D4F190-D27A-4A52-8108-EAEF3F2535E6}">
      <dsp:nvSpPr>
        <dsp:cNvPr id="0" name=""/>
        <dsp:cNvSpPr/>
      </dsp:nvSpPr>
      <dsp:spPr>
        <a:xfrm>
          <a:off x="184944" y="0"/>
          <a:ext cx="2153443" cy="369888"/>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b="1" kern="1200" dirty="0"/>
            <a:t>Textin PE Plus</a:t>
          </a:r>
          <a:endParaRPr lang="en-US" sz="1700" kern="1200" dirty="0"/>
        </a:p>
      </dsp:txBody>
      <dsp:txXfrm>
        <a:off x="184944" y="0"/>
        <a:ext cx="2153443" cy="369888"/>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w Cen MT" pitchFamily="34" charset="0"/>
              </a:defRPr>
            </a:lvl1pPr>
          </a:lstStyle>
          <a:p>
            <a:pPr>
              <a:defRPr/>
            </a:pPr>
            <a:endParaRPr lang="en-US" dirty="0"/>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w Cen MT" pitchFamily="34" charset="0"/>
              </a:defRPr>
            </a:lvl1pPr>
          </a:lstStyle>
          <a:p>
            <a:pPr>
              <a:defRPr/>
            </a:pPr>
            <a:fld id="{42BFA944-ACF4-4CFF-893B-BC6CA015A37C}" type="datetimeFigureOut">
              <a:rPr lang="en-US"/>
              <a:pPr>
                <a:defRPr/>
              </a:pPr>
              <a:t>9/21/2022</a:t>
            </a:fld>
            <a:endParaRPr lang="en-US" dirty="0"/>
          </a:p>
        </p:txBody>
      </p:sp>
      <p:sp>
        <p:nvSpPr>
          <p:cNvPr id="49156" name="Rectangle 4"/>
          <p:cNvSpPr>
            <a:spLocks noGrp="1" noRot="1" noChangeAspect="1" noChangeArrowheads="1" noTextEdit="1"/>
          </p:cNvSpPr>
          <p:nvPr>
            <p:ph type="sldImg" idx="2"/>
          </p:nvPr>
        </p:nvSpPr>
        <p:spPr bwMode="auto">
          <a:xfrm>
            <a:off x="2143125" y="685800"/>
            <a:ext cx="2571750" cy="342900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w Cen MT" pitchFamily="34" charset="0"/>
              </a:defRPr>
            </a:lvl1pPr>
          </a:lstStyle>
          <a:p>
            <a:pPr>
              <a:defRPr/>
            </a:pPr>
            <a:endParaRPr lang="en-US" dirty="0"/>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w Cen MT" pitchFamily="34" charset="0"/>
              </a:defRPr>
            </a:lvl1pPr>
          </a:lstStyle>
          <a:p>
            <a:pPr>
              <a:defRPr/>
            </a:pPr>
            <a:fld id="{DF7DA5CD-E65E-40A7-9FAE-5E99BD7B438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r>
              <a:rPr lang="en-US" dirty="0"/>
              <a:t>ok</a:t>
            </a:r>
          </a:p>
        </p:txBody>
      </p:sp>
      <p:sp>
        <p:nvSpPr>
          <p:cNvPr id="77828" name="Slide Number Placeholder 3"/>
          <p:cNvSpPr>
            <a:spLocks noGrp="1"/>
          </p:cNvSpPr>
          <p:nvPr>
            <p:ph type="sldNum" sz="quarter" idx="5"/>
          </p:nvPr>
        </p:nvSpPr>
        <p:spPr>
          <a:noFill/>
        </p:spPr>
        <p:txBody>
          <a:bodyPr/>
          <a:lstStyle/>
          <a:p>
            <a:fld id="{5E886A3E-12BF-4793-AF4F-51303A3E1F0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r>
              <a:rPr lang="en-US"/>
              <a:t>ok</a:t>
            </a:r>
          </a:p>
        </p:txBody>
      </p:sp>
      <p:sp>
        <p:nvSpPr>
          <p:cNvPr id="70660" name="Slide Number Placeholder 3"/>
          <p:cNvSpPr>
            <a:spLocks noGrp="1"/>
          </p:cNvSpPr>
          <p:nvPr>
            <p:ph type="sldNum" sz="quarter" idx="5"/>
          </p:nvPr>
        </p:nvSpPr>
        <p:spPr>
          <a:noFill/>
        </p:spPr>
        <p:txBody>
          <a:bodyPr/>
          <a:lstStyle/>
          <a:p>
            <a:fld id="{7E3648F3-7AEB-4681-BDA5-E9FEDDB8949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US" dirty="0"/>
              <a:t>ok</a:t>
            </a:r>
          </a:p>
        </p:txBody>
      </p:sp>
      <p:sp>
        <p:nvSpPr>
          <p:cNvPr id="66564" name="Slide Number Placeholder 3"/>
          <p:cNvSpPr>
            <a:spLocks noGrp="1"/>
          </p:cNvSpPr>
          <p:nvPr>
            <p:ph type="sldNum" sz="quarter" idx="5"/>
          </p:nvPr>
        </p:nvSpPr>
        <p:spPr>
          <a:noFill/>
        </p:spPr>
        <p:txBody>
          <a:bodyPr/>
          <a:lstStyle/>
          <a:p>
            <a:fld id="{A47F5A3E-E789-4ECC-AC7F-D25699DC3F02}"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r>
              <a:rPr lang="en-US" dirty="0"/>
              <a:t>ok</a:t>
            </a:r>
          </a:p>
        </p:txBody>
      </p:sp>
      <p:sp>
        <p:nvSpPr>
          <p:cNvPr id="89092" name="Slide Number Placeholder 3"/>
          <p:cNvSpPr>
            <a:spLocks noGrp="1"/>
          </p:cNvSpPr>
          <p:nvPr>
            <p:ph type="sldNum" sz="quarter" idx="5"/>
          </p:nvPr>
        </p:nvSpPr>
        <p:spPr>
          <a:noFill/>
        </p:spPr>
        <p:txBody>
          <a:bodyPr/>
          <a:lstStyle/>
          <a:p>
            <a:fld id="{F782FB6A-84F9-4A82-AC03-3FF0DE208BC5}"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r>
              <a:rPr lang="en-US" dirty="0"/>
              <a:t>ok</a:t>
            </a:r>
          </a:p>
        </p:txBody>
      </p:sp>
      <p:sp>
        <p:nvSpPr>
          <p:cNvPr id="89092" name="Slide Number Placeholder 3"/>
          <p:cNvSpPr>
            <a:spLocks noGrp="1"/>
          </p:cNvSpPr>
          <p:nvPr>
            <p:ph type="sldNum" sz="quarter" idx="5"/>
          </p:nvPr>
        </p:nvSpPr>
        <p:spPr>
          <a:noFill/>
        </p:spPr>
        <p:txBody>
          <a:bodyPr/>
          <a:lstStyle/>
          <a:p>
            <a:fld id="{F782FB6A-84F9-4A82-AC03-3FF0DE208BC5}"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US" dirty="0"/>
              <a:t>ok</a:t>
            </a:r>
          </a:p>
        </p:txBody>
      </p:sp>
      <p:sp>
        <p:nvSpPr>
          <p:cNvPr id="66564" name="Slide Number Placeholder 3"/>
          <p:cNvSpPr>
            <a:spLocks noGrp="1"/>
          </p:cNvSpPr>
          <p:nvPr>
            <p:ph type="sldNum" sz="quarter" idx="5"/>
          </p:nvPr>
        </p:nvSpPr>
        <p:spPr>
          <a:noFill/>
        </p:spPr>
        <p:txBody>
          <a:bodyPr/>
          <a:lstStyle/>
          <a:p>
            <a:fld id="{A47F5A3E-E789-4ECC-AC7F-D25699DC3F02}"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US" dirty="0"/>
              <a:t>ok</a:t>
            </a:r>
          </a:p>
        </p:txBody>
      </p:sp>
      <p:sp>
        <p:nvSpPr>
          <p:cNvPr id="66564" name="Slide Number Placeholder 3"/>
          <p:cNvSpPr>
            <a:spLocks noGrp="1"/>
          </p:cNvSpPr>
          <p:nvPr>
            <p:ph type="sldNum" sz="quarter" idx="5"/>
          </p:nvPr>
        </p:nvSpPr>
        <p:spPr>
          <a:noFill/>
        </p:spPr>
        <p:txBody>
          <a:bodyPr/>
          <a:lstStyle/>
          <a:p>
            <a:fld id="{A47F5A3E-E789-4ECC-AC7F-D25699DC3F02}"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dirty="0"/>
              <a:t>ok</a:t>
            </a:r>
          </a:p>
        </p:txBody>
      </p:sp>
      <p:sp>
        <p:nvSpPr>
          <p:cNvPr id="52228" name="Slide Number Placeholder 3"/>
          <p:cNvSpPr>
            <a:spLocks noGrp="1"/>
          </p:cNvSpPr>
          <p:nvPr>
            <p:ph type="sldNum" sz="quarter" idx="5"/>
          </p:nvPr>
        </p:nvSpPr>
        <p:spPr>
          <a:noFill/>
        </p:spPr>
        <p:txBody>
          <a:bodyPr/>
          <a:lstStyle/>
          <a:p>
            <a:fld id="{A10D339B-0AA6-4314-A37A-3FC2556F2FEB}"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dirty="0"/>
              <a:t>ok</a:t>
            </a:r>
          </a:p>
        </p:txBody>
      </p:sp>
      <p:sp>
        <p:nvSpPr>
          <p:cNvPr id="52228" name="Slide Number Placeholder 3"/>
          <p:cNvSpPr>
            <a:spLocks noGrp="1"/>
          </p:cNvSpPr>
          <p:nvPr>
            <p:ph type="sldNum" sz="quarter" idx="5"/>
          </p:nvPr>
        </p:nvSpPr>
        <p:spPr>
          <a:noFill/>
        </p:spPr>
        <p:txBody>
          <a:bodyPr/>
          <a:lstStyle/>
          <a:p>
            <a:fld id="{A10D339B-0AA6-4314-A37A-3FC2556F2FEB}"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r>
              <a:rPr lang="en-US" dirty="0"/>
              <a:t>ok</a:t>
            </a:r>
          </a:p>
        </p:txBody>
      </p:sp>
      <p:sp>
        <p:nvSpPr>
          <p:cNvPr id="57348" name="Slide Number Placeholder 3"/>
          <p:cNvSpPr>
            <a:spLocks noGrp="1"/>
          </p:cNvSpPr>
          <p:nvPr>
            <p:ph type="sldNum" sz="quarter" idx="5"/>
          </p:nvPr>
        </p:nvSpPr>
        <p:spPr>
          <a:noFill/>
        </p:spPr>
        <p:txBody>
          <a:bodyPr/>
          <a:lstStyle/>
          <a:p>
            <a:fld id="{6F7A567F-FD02-4A7B-A10F-5019A9553A66}"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US" dirty="0"/>
              <a:t>ok</a:t>
            </a:r>
          </a:p>
        </p:txBody>
      </p:sp>
      <p:sp>
        <p:nvSpPr>
          <p:cNvPr id="58372" name="Slide Number Placeholder 3"/>
          <p:cNvSpPr>
            <a:spLocks noGrp="1"/>
          </p:cNvSpPr>
          <p:nvPr>
            <p:ph type="sldNum" sz="quarter" idx="5"/>
          </p:nvPr>
        </p:nvSpPr>
        <p:spPr>
          <a:noFill/>
        </p:spPr>
        <p:txBody>
          <a:bodyPr/>
          <a:lstStyle/>
          <a:p>
            <a:fld id="{B3DE47ED-1803-4E9A-BC01-80EE3895A115}"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US" dirty="0"/>
              <a:t>ok</a:t>
            </a:r>
          </a:p>
        </p:txBody>
      </p:sp>
      <p:sp>
        <p:nvSpPr>
          <p:cNvPr id="78852" name="Slide Number Placeholder 3"/>
          <p:cNvSpPr>
            <a:spLocks noGrp="1"/>
          </p:cNvSpPr>
          <p:nvPr>
            <p:ph type="sldNum" sz="quarter" idx="5"/>
          </p:nvPr>
        </p:nvSpPr>
        <p:spPr>
          <a:noFill/>
        </p:spPr>
        <p:txBody>
          <a:bodyPr/>
          <a:lstStyle/>
          <a:p>
            <a:fld id="{7A9549F3-44CC-4E53-B1F5-0D01E67BE20D}"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a:t>ok</a:t>
            </a:r>
          </a:p>
        </p:txBody>
      </p:sp>
      <p:sp>
        <p:nvSpPr>
          <p:cNvPr id="83972" name="Slide Number Placeholder 3"/>
          <p:cNvSpPr>
            <a:spLocks noGrp="1"/>
          </p:cNvSpPr>
          <p:nvPr>
            <p:ph type="sldNum" sz="quarter" idx="5"/>
          </p:nvPr>
        </p:nvSpPr>
        <p:spPr>
          <a:noFill/>
        </p:spPr>
        <p:txBody>
          <a:bodyPr/>
          <a:lstStyle/>
          <a:p>
            <a:fld id="{EFF9E107-3BC6-4BB5-A58E-9E81B5817947}"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r>
              <a:rPr lang="en-US" dirty="0"/>
              <a:t>ok</a:t>
            </a:r>
          </a:p>
        </p:txBody>
      </p:sp>
      <p:sp>
        <p:nvSpPr>
          <p:cNvPr id="84996" name="Slide Number Placeholder 3"/>
          <p:cNvSpPr>
            <a:spLocks noGrp="1"/>
          </p:cNvSpPr>
          <p:nvPr>
            <p:ph type="sldNum" sz="quarter" idx="5"/>
          </p:nvPr>
        </p:nvSpPr>
        <p:spPr>
          <a:noFill/>
        </p:spPr>
        <p:txBody>
          <a:bodyPr/>
          <a:lstStyle/>
          <a:p>
            <a:fld id="{54CD18F1-9F88-41BC-9BEC-BF7E6E7F7CF6}"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r>
              <a:rPr lang="en-US" dirty="0"/>
              <a:t>ok</a:t>
            </a:r>
          </a:p>
        </p:txBody>
      </p:sp>
      <p:sp>
        <p:nvSpPr>
          <p:cNvPr id="86020" name="Slide Number Placeholder 3"/>
          <p:cNvSpPr>
            <a:spLocks noGrp="1"/>
          </p:cNvSpPr>
          <p:nvPr>
            <p:ph type="sldNum" sz="quarter" idx="5"/>
          </p:nvPr>
        </p:nvSpPr>
        <p:spPr>
          <a:noFill/>
        </p:spPr>
        <p:txBody>
          <a:bodyPr/>
          <a:lstStyle/>
          <a:p>
            <a:fld id="{F8E1009C-7694-4811-972E-BDF2E990ADD4}"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US" dirty="0"/>
              <a:t>ok</a:t>
            </a:r>
          </a:p>
        </p:txBody>
      </p:sp>
      <p:sp>
        <p:nvSpPr>
          <p:cNvPr id="78852" name="Slide Number Placeholder 3"/>
          <p:cNvSpPr>
            <a:spLocks noGrp="1"/>
          </p:cNvSpPr>
          <p:nvPr>
            <p:ph type="sldNum" sz="quarter" idx="5"/>
          </p:nvPr>
        </p:nvSpPr>
        <p:spPr>
          <a:noFill/>
        </p:spPr>
        <p:txBody>
          <a:bodyPr/>
          <a:lstStyle/>
          <a:p>
            <a:fld id="{7A9549F3-44CC-4E53-B1F5-0D01E67BE20D}"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r>
              <a:rPr lang="en-US" dirty="0"/>
              <a:t>ok</a:t>
            </a:r>
          </a:p>
        </p:txBody>
      </p:sp>
      <p:sp>
        <p:nvSpPr>
          <p:cNvPr id="89092" name="Slide Number Placeholder 3"/>
          <p:cNvSpPr>
            <a:spLocks noGrp="1"/>
          </p:cNvSpPr>
          <p:nvPr>
            <p:ph type="sldNum" sz="quarter" idx="5"/>
          </p:nvPr>
        </p:nvSpPr>
        <p:spPr>
          <a:noFill/>
        </p:spPr>
        <p:txBody>
          <a:bodyPr/>
          <a:lstStyle/>
          <a:p>
            <a:fld id="{F9862257-4F6A-4829-B501-5C32800AAF3F}"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r>
              <a:rPr lang="en-US" dirty="0"/>
              <a:t>ok</a:t>
            </a:r>
          </a:p>
        </p:txBody>
      </p:sp>
      <p:sp>
        <p:nvSpPr>
          <p:cNvPr id="90116" name="Slide Number Placeholder 3"/>
          <p:cNvSpPr>
            <a:spLocks noGrp="1"/>
          </p:cNvSpPr>
          <p:nvPr>
            <p:ph type="sldNum" sz="quarter" idx="5"/>
          </p:nvPr>
        </p:nvSpPr>
        <p:spPr>
          <a:noFill/>
        </p:spPr>
        <p:txBody>
          <a:bodyPr/>
          <a:lstStyle/>
          <a:p>
            <a:fld id="{81C5A245-0299-4D35-8F38-2E26D9CE6F4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dirty="0"/>
          </a:p>
        </p:txBody>
      </p:sp>
      <p:sp>
        <p:nvSpPr>
          <p:cNvPr id="61444" name="Slide Number Placeholder 3"/>
          <p:cNvSpPr>
            <a:spLocks noGrp="1"/>
          </p:cNvSpPr>
          <p:nvPr>
            <p:ph type="sldNum" sz="quarter" idx="5"/>
          </p:nvPr>
        </p:nvSpPr>
        <p:spPr>
          <a:noFill/>
        </p:spPr>
        <p:txBody>
          <a:bodyPr/>
          <a:lstStyle/>
          <a:p>
            <a:fld id="{6BA157D4-6A91-47AA-9A99-61375A6A5172}"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r>
              <a:rPr lang="en-US" dirty="0"/>
              <a:t>ok</a:t>
            </a:r>
          </a:p>
        </p:txBody>
      </p:sp>
      <p:sp>
        <p:nvSpPr>
          <p:cNvPr id="76804" name="Slide Number Placeholder 3"/>
          <p:cNvSpPr>
            <a:spLocks noGrp="1"/>
          </p:cNvSpPr>
          <p:nvPr>
            <p:ph type="sldNum" sz="quarter" idx="5"/>
          </p:nvPr>
        </p:nvSpPr>
        <p:spPr>
          <a:noFill/>
        </p:spPr>
        <p:txBody>
          <a:bodyPr/>
          <a:lstStyle/>
          <a:p>
            <a:fld id="{402E65F4-CFB0-4DAC-913C-D21E4817C936}"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bwMode="white">
          <a:xfrm>
            <a:off x="0" y="1646238"/>
            <a:ext cx="6858000" cy="4286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1706563"/>
            <a:ext cx="400050" cy="3048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442913" y="1706563"/>
            <a:ext cx="6415087" cy="3048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bwMode="white">
          <a:xfrm>
            <a:off x="0" y="7961313"/>
            <a:ext cx="6858000" cy="1182687"/>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6350" y="8070850"/>
            <a:ext cx="1685925" cy="95091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1770063" y="8058150"/>
            <a:ext cx="5087937" cy="9525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1771650" y="5384800"/>
            <a:ext cx="4857750" cy="24384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1771650" y="8066716"/>
            <a:ext cx="5029200" cy="9144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2" name="Date Placeholder 27"/>
          <p:cNvSpPr>
            <a:spLocks noGrp="1"/>
          </p:cNvSpPr>
          <p:nvPr>
            <p:ph type="dt" sz="half" idx="10"/>
          </p:nvPr>
        </p:nvSpPr>
        <p:spPr>
          <a:xfrm>
            <a:off x="57150" y="8091488"/>
            <a:ext cx="1543050" cy="914400"/>
          </a:xfrm>
        </p:spPr>
        <p:txBody>
          <a:bodyPr>
            <a:noAutofit/>
          </a:bodyPr>
          <a:lstStyle>
            <a:lvl1pPr algn="ctr">
              <a:defRPr sz="2000">
                <a:solidFill>
                  <a:srgbClr val="FFFFFF"/>
                </a:solidFill>
              </a:defRPr>
            </a:lvl1pPr>
          </a:lstStyle>
          <a:p>
            <a:pPr>
              <a:defRPr/>
            </a:pPr>
            <a:fld id="{FA75E222-8AE3-4F8E-98ED-859F32B500BC}" type="datetimeFigureOut">
              <a:rPr lang="en-US"/>
              <a:pPr>
                <a:defRPr/>
              </a:pPr>
              <a:t>9/21/2022</a:t>
            </a:fld>
            <a:endParaRPr lang="en-US" dirty="0"/>
          </a:p>
        </p:txBody>
      </p:sp>
      <p:sp>
        <p:nvSpPr>
          <p:cNvPr id="13" name="Footer Placeholder 16"/>
          <p:cNvSpPr>
            <a:spLocks noGrp="1"/>
          </p:cNvSpPr>
          <p:nvPr>
            <p:ph type="ftr" sz="quarter" idx="11"/>
          </p:nvPr>
        </p:nvSpPr>
        <p:spPr>
          <a:xfrm>
            <a:off x="1563688" y="315913"/>
            <a:ext cx="4400550" cy="485775"/>
          </a:xfrm>
        </p:spPr>
        <p:txBody>
          <a:bodyPr/>
          <a:lstStyle>
            <a:lvl1pPr algn="r">
              <a:defRPr>
                <a:solidFill>
                  <a:schemeClr val="tx2"/>
                </a:solidFill>
              </a:defRPr>
            </a:lvl1pPr>
          </a:lstStyle>
          <a:p>
            <a:pPr>
              <a:defRPr/>
            </a:pPr>
            <a:endParaRPr lang="en-US" dirty="0"/>
          </a:p>
        </p:txBody>
      </p:sp>
      <p:sp>
        <p:nvSpPr>
          <p:cNvPr id="14" name="Slide Number Placeholder 28"/>
          <p:cNvSpPr>
            <a:spLocks noGrp="1"/>
          </p:cNvSpPr>
          <p:nvPr>
            <p:ph type="sldNum" sz="quarter" idx="12"/>
          </p:nvPr>
        </p:nvSpPr>
        <p:spPr>
          <a:xfrm>
            <a:off x="6000750" y="304800"/>
            <a:ext cx="628650" cy="508000"/>
          </a:xfrm>
        </p:spPr>
        <p:txBody>
          <a:bodyPr/>
          <a:lstStyle>
            <a:lvl1pPr>
              <a:defRPr>
                <a:solidFill>
                  <a:schemeClr val="tx2"/>
                </a:solidFill>
              </a:defRPr>
            </a:lvl1pPr>
          </a:lstStyle>
          <a:p>
            <a:pPr>
              <a:defRPr/>
            </a:pPr>
            <a:fld id="{67E608F8-F5AB-4665-B73C-5349074159BA}"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bwMode="white">
          <a:xfrm>
            <a:off x="0" y="1646238"/>
            <a:ext cx="6858000" cy="4286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1706563"/>
            <a:ext cx="400050" cy="3048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442913" y="1706563"/>
            <a:ext cx="6415087" cy="3048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00050" y="364067"/>
            <a:ext cx="6115050" cy="1159933"/>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457200" y="3251200"/>
            <a:ext cx="2914650" cy="477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3600450" y="3251200"/>
            <a:ext cx="2914650" cy="477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457200" y="2336800"/>
            <a:ext cx="2914650" cy="85344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3600450" y="2336800"/>
            <a:ext cx="2914650" cy="85344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0" name="Date Placeholder 9"/>
          <p:cNvSpPr>
            <a:spLocks noGrp="1"/>
          </p:cNvSpPr>
          <p:nvPr>
            <p:ph type="dt" sz="half" idx="10"/>
          </p:nvPr>
        </p:nvSpPr>
        <p:spPr/>
        <p:txBody>
          <a:bodyPr rtlCol="0"/>
          <a:lstStyle>
            <a:lvl1pPr>
              <a:defRPr/>
            </a:lvl1pPr>
          </a:lstStyle>
          <a:p>
            <a:pPr>
              <a:defRPr/>
            </a:pPr>
            <a:fld id="{DFAC2CEB-D5E9-446F-96E0-191DDB297115}" type="datetimeFigureOut">
              <a:rPr lang="en-US"/>
              <a:pPr>
                <a:defRPr/>
              </a:pPr>
              <a:t>9/21/2022</a:t>
            </a:fld>
            <a:endParaRPr lang="en-US" dirty="0"/>
          </a:p>
        </p:txBody>
      </p:sp>
      <p:sp>
        <p:nvSpPr>
          <p:cNvPr id="12" name="Slide Number Placeholder 11"/>
          <p:cNvSpPr>
            <a:spLocks noGrp="1"/>
          </p:cNvSpPr>
          <p:nvPr>
            <p:ph type="sldNum" sz="quarter" idx="11"/>
          </p:nvPr>
        </p:nvSpPr>
        <p:spPr>
          <a:xfrm>
            <a:off x="0" y="1697038"/>
            <a:ext cx="400050" cy="327025"/>
          </a:xfrm>
        </p:spPr>
        <p:txBody>
          <a:bodyPr rtlCol="0"/>
          <a:lstStyle>
            <a:lvl1pPr>
              <a:defRPr>
                <a:solidFill>
                  <a:srgbClr val="FFFFFF"/>
                </a:solidFill>
              </a:defRPr>
            </a:lvl1pPr>
          </a:lstStyle>
          <a:p>
            <a:pPr>
              <a:defRPr/>
            </a:pPr>
            <a:fld id="{BB430AE5-D886-4F75-9763-CBAC272C0292}" type="slidenum">
              <a:rPr lang="en-US"/>
              <a:pPr>
                <a:defRPr/>
              </a:pPr>
              <a:t>‹#›</a:t>
            </a:fld>
            <a:endParaRPr lang="en-US" dirty="0"/>
          </a:p>
        </p:txBody>
      </p:sp>
      <p:sp>
        <p:nvSpPr>
          <p:cNvPr id="14" name="Footer Placeholder 13"/>
          <p:cNvSpPr>
            <a:spLocks noGrp="1"/>
          </p:cNvSpPr>
          <p:nvPr>
            <p:ph type="ftr" sz="quarter" idx="12"/>
          </p:nvPr>
        </p:nvSpPr>
        <p:spPr/>
        <p:txBody>
          <a:bodyPr rtlCol="0"/>
          <a:lstStyle>
            <a:lvl1pPr>
              <a:defRPr/>
            </a:lvl1pPr>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bwMode="white">
          <a:xfrm>
            <a:off x="0" y="1646238"/>
            <a:ext cx="6858000" cy="4286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Rectangle 2"/>
          <p:cNvSpPr/>
          <p:nvPr/>
        </p:nvSpPr>
        <p:spPr>
          <a:xfrm>
            <a:off x="0" y="1706563"/>
            <a:ext cx="400050" cy="3048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442913" y="1706563"/>
            <a:ext cx="6415087" cy="3048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Date Placeholder 1"/>
          <p:cNvSpPr>
            <a:spLocks noGrp="1"/>
          </p:cNvSpPr>
          <p:nvPr>
            <p:ph type="dt" sz="half" idx="10"/>
          </p:nvPr>
        </p:nvSpPr>
        <p:spPr/>
        <p:txBody>
          <a:bodyPr/>
          <a:lstStyle>
            <a:lvl1pPr>
              <a:defRPr/>
            </a:lvl1pPr>
          </a:lstStyle>
          <a:p>
            <a:pPr>
              <a:defRPr/>
            </a:pPr>
            <a:fld id="{DC54CF1F-C443-4B66-8EAE-EC0159BC8B02}" type="datetimeFigureOut">
              <a:rPr lang="en-US"/>
              <a:pPr>
                <a:defRPr/>
              </a:pPr>
              <a:t>9/21/2022</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3"/>
          <p:cNvSpPr>
            <a:spLocks noGrp="1"/>
          </p:cNvSpPr>
          <p:nvPr>
            <p:ph type="sldNum" sz="quarter" idx="12"/>
          </p:nvPr>
        </p:nvSpPr>
        <p:spPr/>
        <p:txBody>
          <a:bodyPr/>
          <a:lstStyle>
            <a:lvl1pPr>
              <a:defRPr>
                <a:solidFill>
                  <a:schemeClr val="tx2"/>
                </a:solidFill>
              </a:defRPr>
            </a:lvl1pPr>
          </a:lstStyle>
          <a:p>
            <a:pPr>
              <a:defRPr/>
            </a:pPr>
            <a:fld id="{CE9477E3-588A-4511-BD9C-5092625E9CF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304800"/>
            <a:ext cx="6115050" cy="1320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458788" y="2133600"/>
            <a:ext cx="6115050" cy="6037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1"/>
          <p:cNvSpPr>
            <a:spLocks noGrp="1"/>
          </p:cNvSpPr>
          <p:nvPr>
            <p:ph type="dt" sz="half" idx="2"/>
          </p:nvPr>
        </p:nvSpPr>
        <p:spPr>
          <a:xfrm>
            <a:off x="4572000" y="8331200"/>
            <a:ext cx="2000250" cy="487363"/>
          </a:xfrm>
          <a:prstGeom prst="rect">
            <a:avLst/>
          </a:prstGeom>
        </p:spPr>
        <p:txBody>
          <a:bodyPr vert="horz" anchor="ctr" anchorCtr="0"/>
          <a:lstStyle>
            <a:lvl1pPr fontAlgn="auto">
              <a:spcBef>
                <a:spcPts val="0"/>
              </a:spcBef>
              <a:spcAft>
                <a:spcPts val="0"/>
              </a:spcAft>
              <a:defRPr sz="1400">
                <a:solidFill>
                  <a:schemeClr val="tx2"/>
                </a:solidFill>
                <a:latin typeface="+mn-lt"/>
              </a:defRPr>
            </a:lvl1pPr>
          </a:lstStyle>
          <a:p>
            <a:pPr>
              <a:defRPr/>
            </a:pPr>
            <a:fld id="{1C9D8746-3598-4977-B9EC-2A2B33126C39}" type="datetimeFigureOut">
              <a:rPr lang="en-US"/>
              <a:pPr>
                <a:defRPr/>
              </a:pPr>
              <a:t>9/21/2022</a:t>
            </a:fld>
            <a:endParaRPr lang="en-US" dirty="0"/>
          </a:p>
        </p:txBody>
      </p:sp>
      <p:sp>
        <p:nvSpPr>
          <p:cNvPr id="11" name="Footer Placeholder 2"/>
          <p:cNvSpPr>
            <a:spLocks noGrp="1"/>
          </p:cNvSpPr>
          <p:nvPr>
            <p:ph type="ftr" sz="quarter" idx="3"/>
          </p:nvPr>
        </p:nvSpPr>
        <p:spPr>
          <a:xfrm>
            <a:off x="457200" y="8331200"/>
            <a:ext cx="4065588" cy="487363"/>
          </a:xfrm>
          <a:prstGeom prst="rect">
            <a:avLst/>
          </a:prstGeom>
        </p:spPr>
        <p:txBody>
          <a:bodyPr vert="horz" anchor="ctr"/>
          <a:lstStyle>
            <a:lvl1pPr algn="r" fontAlgn="auto">
              <a:spcBef>
                <a:spcPts val="0"/>
              </a:spcBef>
              <a:spcAft>
                <a:spcPts val="0"/>
              </a:spcAft>
              <a:defRPr sz="1400">
                <a:solidFill>
                  <a:schemeClr val="tx2"/>
                </a:solidFill>
                <a:latin typeface="+mn-lt"/>
              </a:defRPr>
            </a:lvl1pPr>
          </a:lstStyle>
          <a:p>
            <a:pPr>
              <a:defRPr/>
            </a:pPr>
            <a:endParaRPr lang="en-US" dirty="0"/>
          </a:p>
        </p:txBody>
      </p:sp>
      <p:sp>
        <p:nvSpPr>
          <p:cNvPr id="12" name="Slide Number Placeholder 3"/>
          <p:cNvSpPr>
            <a:spLocks noGrp="1"/>
          </p:cNvSpPr>
          <p:nvPr>
            <p:ph type="sldNum" sz="quarter" idx="4"/>
          </p:nvPr>
        </p:nvSpPr>
        <p:spPr>
          <a:xfrm>
            <a:off x="0" y="8331200"/>
            <a:ext cx="400050" cy="508000"/>
          </a:xfrm>
          <a:prstGeom prst="rect">
            <a:avLst/>
          </a:prstGeom>
        </p:spPr>
        <p:txBody>
          <a:bodyPr vert="horz" anchor="ctr" anchorCtr="0">
            <a:normAutofit/>
          </a:bodyPr>
          <a:lstStyle>
            <a:lvl1pPr algn="ctr" fontAlgn="auto">
              <a:spcBef>
                <a:spcPts val="0"/>
              </a:spcBef>
              <a:spcAft>
                <a:spcPts val="0"/>
              </a:spcAft>
              <a:defRPr sz="1400" b="1">
                <a:solidFill>
                  <a:schemeClr val="tx2"/>
                </a:solidFill>
                <a:latin typeface="+mn-lt"/>
              </a:defRPr>
            </a:lvl1pPr>
          </a:lstStyle>
          <a:p>
            <a:pPr>
              <a:defRPr/>
            </a:pPr>
            <a:fld id="{E8E6B9AF-1FB5-466A-BD5F-C0270208F3C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Lst>
  <p:txStyles>
    <p:titleStyle>
      <a:lvl1pPr algn="l" rtl="0" eaLnBrk="0" fontAlgn="base" hangingPunct="0">
        <a:spcBef>
          <a:spcPct val="0"/>
        </a:spcBef>
        <a:spcAft>
          <a:spcPct val="0"/>
        </a:spcAft>
        <a:defRPr sz="4400" kern="1200">
          <a:solidFill>
            <a:schemeClr val="tx2"/>
          </a:solidFill>
          <a:latin typeface="Arial" charset="0"/>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Arial" charset="0"/>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Arial" charset="0"/>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Arial" charset="0"/>
          <a:ea typeface="+mn-ea"/>
          <a:cs typeface="+mn-cs"/>
        </a:defRPr>
      </a:lvl3pPr>
      <a:lvl4pPr marL="1371600" indent="-228600" algn="l" rtl="0" eaLnBrk="0" fontAlgn="base" hangingPunct="0">
        <a:spcBef>
          <a:spcPts val="400"/>
        </a:spcBef>
        <a:spcAft>
          <a:spcPct val="0"/>
        </a:spcAft>
        <a:buClr>
          <a:srgbClr val="6BB1C9"/>
        </a:buClr>
        <a:buSzPct val="75000"/>
        <a:buFont typeface="Wingdings" pitchFamily="2" charset="2"/>
        <a:buChar char=""/>
        <a:defRPr sz="2000" kern="1200">
          <a:solidFill>
            <a:schemeClr val="tx1"/>
          </a:solidFill>
          <a:latin typeface="Arial" charset="0"/>
          <a:ea typeface="+mn-ea"/>
          <a:cs typeface="+mn-cs"/>
        </a:defRPr>
      </a:lvl4pPr>
      <a:lvl5pPr marL="1828800" indent="-228600" algn="l" rtl="0" eaLnBrk="0" fontAlgn="base" hangingPunct="0">
        <a:spcBef>
          <a:spcPts val="400"/>
        </a:spcBef>
        <a:spcAft>
          <a:spcPct val="0"/>
        </a:spcAft>
        <a:buClr>
          <a:srgbClr val="6585CF"/>
        </a:buClr>
        <a:buSzPct val="65000"/>
        <a:buFont typeface="Wingdings" pitchFamily="2" charset="2"/>
        <a:buChar char=""/>
        <a:defRPr sz="2000" kern="1200">
          <a:solidFill>
            <a:schemeClr val="tx1"/>
          </a:solidFill>
          <a:latin typeface="Arial"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mailto:info@microgenix.co.in" TargetMode="External"/><Relationship Id="rId7" Type="http://schemas.openxmlformats.org/officeDocument/2006/relationships/diagramLayout" Target="../diagrams/layout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4.jpeg"/><Relationship Id="rId5" Type="http://schemas.openxmlformats.org/officeDocument/2006/relationships/image" Target="../media/image3.jpeg"/><Relationship Id="rId10" Type="http://schemas.microsoft.com/office/2007/relationships/diagramDrawing" Target="../diagrams/drawing1.xml"/><Relationship Id="rId4" Type="http://schemas.openxmlformats.org/officeDocument/2006/relationships/hyperlink" Target="http://www.microgenix.co.in/" TargetMode="External"/><Relationship Id="rId9" Type="http://schemas.openxmlformats.org/officeDocument/2006/relationships/diagramColors" Target="../diagrams/colors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3.jpeg"/><Relationship Id="rId5" Type="http://schemas.openxmlformats.org/officeDocument/2006/relationships/hyperlink" Target="http://www.microgenix.co.in/" TargetMode="External"/><Relationship Id="rId4" Type="http://schemas.openxmlformats.org/officeDocument/2006/relationships/hyperlink" Target="mailto:info@microgenix.co.in"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3.jpeg"/><Relationship Id="rId5" Type="http://schemas.openxmlformats.org/officeDocument/2006/relationships/hyperlink" Target="http://www.microgenix.co.in/" TargetMode="External"/><Relationship Id="rId4" Type="http://schemas.openxmlformats.org/officeDocument/2006/relationships/hyperlink" Target="mailto:info@microgenix.co.in"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3.jpeg"/><Relationship Id="rId5" Type="http://schemas.openxmlformats.org/officeDocument/2006/relationships/hyperlink" Target="http://www.microgenix.co.in/" TargetMode="External"/><Relationship Id="rId4" Type="http://schemas.openxmlformats.org/officeDocument/2006/relationships/hyperlink" Target="mailto:info@microgenix.co.in"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3.jpeg"/><Relationship Id="rId5" Type="http://schemas.openxmlformats.org/officeDocument/2006/relationships/hyperlink" Target="http://www.microgenix.co.in/" TargetMode="External"/><Relationship Id="rId4" Type="http://schemas.openxmlformats.org/officeDocument/2006/relationships/hyperlink" Target="mailto:info@microgenix.co.in"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image" Target="../media/image3.jpeg"/><Relationship Id="rId5" Type="http://schemas.openxmlformats.org/officeDocument/2006/relationships/hyperlink" Target="http://www.microgenix.co.in/" TargetMode="External"/><Relationship Id="rId4" Type="http://schemas.openxmlformats.org/officeDocument/2006/relationships/hyperlink" Target="mailto:info@microgenix.co.in"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image" Target="../media/image3.jpeg"/><Relationship Id="rId5" Type="http://schemas.openxmlformats.org/officeDocument/2006/relationships/hyperlink" Target="http://www.microgenix.co.in/" TargetMode="External"/><Relationship Id="rId4" Type="http://schemas.openxmlformats.org/officeDocument/2006/relationships/hyperlink" Target="mailto:info@microgenix.co.in"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image" Target="../media/image3.jpeg"/><Relationship Id="rId5" Type="http://schemas.openxmlformats.org/officeDocument/2006/relationships/hyperlink" Target="http://www.microgenix.co.in/" TargetMode="External"/><Relationship Id="rId4" Type="http://schemas.openxmlformats.org/officeDocument/2006/relationships/hyperlink" Target="mailto:info@microgenix.co.in"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image" Target="../media/image3.jpeg"/><Relationship Id="rId5" Type="http://schemas.openxmlformats.org/officeDocument/2006/relationships/hyperlink" Target="http://www.microgenix.co.in/" TargetMode="External"/><Relationship Id="rId4" Type="http://schemas.openxmlformats.org/officeDocument/2006/relationships/hyperlink" Target="mailto:info@microgenix.co.in"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11.xml"/><Relationship Id="rId6" Type="http://schemas.openxmlformats.org/officeDocument/2006/relationships/image" Target="../media/image3.jpeg"/><Relationship Id="rId5" Type="http://schemas.openxmlformats.org/officeDocument/2006/relationships/hyperlink" Target="http://www.microgenix.co.in/" TargetMode="External"/><Relationship Id="rId4" Type="http://schemas.openxmlformats.org/officeDocument/2006/relationships/hyperlink" Target="mailto:info@microgenix.co.in"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12.xml"/><Relationship Id="rId6" Type="http://schemas.openxmlformats.org/officeDocument/2006/relationships/image" Target="../media/image3.jpeg"/><Relationship Id="rId5" Type="http://schemas.openxmlformats.org/officeDocument/2006/relationships/hyperlink" Target="http://www.microgenix.co.in/" TargetMode="External"/><Relationship Id="rId4" Type="http://schemas.openxmlformats.org/officeDocument/2006/relationships/hyperlink" Target="mailto:info@microgenix.co.in" TargetMode="Externa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hyperlink" Target="mailto:info@microgenix.co.in" TargetMode="External"/><Relationship Id="rId7" Type="http://schemas.openxmlformats.org/officeDocument/2006/relationships/diagramLayout" Target="../diagrams/layout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openxmlformats.org/officeDocument/2006/relationships/image" Target="../media/image4.jpeg"/><Relationship Id="rId5" Type="http://schemas.openxmlformats.org/officeDocument/2006/relationships/image" Target="../media/image3.jpeg"/><Relationship Id="rId10" Type="http://schemas.microsoft.com/office/2007/relationships/diagramDrawing" Target="../diagrams/drawing2.xml"/><Relationship Id="rId4" Type="http://schemas.openxmlformats.org/officeDocument/2006/relationships/hyperlink" Target="http://www.microgenix.co.in/" TargetMode="External"/><Relationship Id="rId9" Type="http://schemas.openxmlformats.org/officeDocument/2006/relationships/diagramColors" Target="../diagrams/colors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hemeOverride" Target="../theme/themeOverride13.xml"/><Relationship Id="rId6" Type="http://schemas.openxmlformats.org/officeDocument/2006/relationships/image" Target="../media/image3.jpeg"/><Relationship Id="rId5" Type="http://schemas.openxmlformats.org/officeDocument/2006/relationships/hyperlink" Target="http://www.microgenix.co.in/" TargetMode="External"/><Relationship Id="rId4" Type="http://schemas.openxmlformats.org/officeDocument/2006/relationships/hyperlink" Target="mailto:info@microgenix.co.in" TargetMode="Externa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hyperlink" Target="mailto:info@microgenix.co.in" TargetMode="External"/><Relationship Id="rId7" Type="http://schemas.openxmlformats.org/officeDocument/2006/relationships/diagramLayout" Target="../diagrams/layout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Data" Target="../diagrams/data3.xml"/><Relationship Id="rId11" Type="http://schemas.openxmlformats.org/officeDocument/2006/relationships/image" Target="../media/image4.jpeg"/><Relationship Id="rId5" Type="http://schemas.openxmlformats.org/officeDocument/2006/relationships/image" Target="../media/image3.jpeg"/><Relationship Id="rId10" Type="http://schemas.microsoft.com/office/2007/relationships/diagramDrawing" Target="../diagrams/drawing3.xml"/><Relationship Id="rId4" Type="http://schemas.openxmlformats.org/officeDocument/2006/relationships/hyperlink" Target="http://www.microgenix.co.in/" TargetMode="External"/><Relationship Id="rId9" Type="http://schemas.openxmlformats.org/officeDocument/2006/relationships/diagramColors" Target="../diagrams/colors3.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hyperlink" Target="mailto:info@microgenix.co.in" TargetMode="External"/><Relationship Id="rId7" Type="http://schemas.openxmlformats.org/officeDocument/2006/relationships/diagramLayout" Target="../diagrams/layout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Data" Target="../diagrams/data4.xml"/><Relationship Id="rId11" Type="http://schemas.openxmlformats.org/officeDocument/2006/relationships/image" Target="../media/image4.jpeg"/><Relationship Id="rId5" Type="http://schemas.openxmlformats.org/officeDocument/2006/relationships/image" Target="../media/image3.jpeg"/><Relationship Id="rId10" Type="http://schemas.microsoft.com/office/2007/relationships/diagramDrawing" Target="../diagrams/drawing4.xml"/><Relationship Id="rId4" Type="http://schemas.openxmlformats.org/officeDocument/2006/relationships/hyperlink" Target="http://www.microgenix.co.in/" TargetMode="External"/><Relationship Id="rId9" Type="http://schemas.openxmlformats.org/officeDocument/2006/relationships/diagramColors" Target="../diagrams/colors4.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hyperlink" Target="mailto:info@microgenix.co.in" TargetMode="External"/><Relationship Id="rId7" Type="http://schemas.openxmlformats.org/officeDocument/2006/relationships/diagramLayout" Target="../diagrams/layout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Data" Target="../diagrams/data5.xml"/><Relationship Id="rId11" Type="http://schemas.openxmlformats.org/officeDocument/2006/relationships/image" Target="../media/image4.jpeg"/><Relationship Id="rId5" Type="http://schemas.openxmlformats.org/officeDocument/2006/relationships/image" Target="../media/image3.jpeg"/><Relationship Id="rId10" Type="http://schemas.microsoft.com/office/2007/relationships/diagramDrawing" Target="../diagrams/drawing5.xml"/><Relationship Id="rId4" Type="http://schemas.openxmlformats.org/officeDocument/2006/relationships/hyperlink" Target="http://www.microgenix.co.in/" TargetMode="External"/><Relationship Id="rId9" Type="http://schemas.openxmlformats.org/officeDocument/2006/relationships/diagramColors" Target="../diagrams/colors5.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hyperlink" Target="mailto:info@microgenix.co.in" TargetMode="External"/><Relationship Id="rId7" Type="http://schemas.openxmlformats.org/officeDocument/2006/relationships/diagramLayout" Target="../diagrams/layout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Data" Target="../diagrams/data6.xml"/><Relationship Id="rId11" Type="http://schemas.openxmlformats.org/officeDocument/2006/relationships/image" Target="../media/image4.jpeg"/><Relationship Id="rId5" Type="http://schemas.openxmlformats.org/officeDocument/2006/relationships/image" Target="../media/image3.jpeg"/><Relationship Id="rId10" Type="http://schemas.microsoft.com/office/2007/relationships/diagramDrawing" Target="../diagrams/drawing6.xml"/><Relationship Id="rId4" Type="http://schemas.openxmlformats.org/officeDocument/2006/relationships/hyperlink" Target="http://www.microgenix.co.in/" TargetMode="External"/><Relationship Id="rId9" Type="http://schemas.openxmlformats.org/officeDocument/2006/relationships/diagramColors" Target="../diagrams/colors6.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hyperlink" Target="mailto:info@microgenix.co.in" TargetMode="External"/><Relationship Id="rId7" Type="http://schemas.openxmlformats.org/officeDocument/2006/relationships/diagramLayout" Target="../diagrams/layout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Data" Target="../diagrams/data7.xml"/><Relationship Id="rId11" Type="http://schemas.openxmlformats.org/officeDocument/2006/relationships/image" Target="../media/image4.jpeg"/><Relationship Id="rId5" Type="http://schemas.openxmlformats.org/officeDocument/2006/relationships/image" Target="../media/image3.jpeg"/><Relationship Id="rId10" Type="http://schemas.microsoft.com/office/2007/relationships/diagramDrawing" Target="../diagrams/drawing7.xml"/><Relationship Id="rId4" Type="http://schemas.openxmlformats.org/officeDocument/2006/relationships/hyperlink" Target="http://www.microgenix.co.in/" TargetMode="External"/><Relationship Id="rId9" Type="http://schemas.openxmlformats.org/officeDocument/2006/relationships/diagramColors" Target="../diagrams/colors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hyperlink" Target="http://www.microgenix.co.in/" TargetMode="External"/><Relationship Id="rId4" Type="http://schemas.openxmlformats.org/officeDocument/2006/relationships/hyperlink" Target="mailto:info@microgenix.co.in"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3.jpeg"/><Relationship Id="rId5" Type="http://schemas.openxmlformats.org/officeDocument/2006/relationships/hyperlink" Target="http://www.microgenix.co.in/" TargetMode="External"/><Relationship Id="rId4" Type="http://schemas.openxmlformats.org/officeDocument/2006/relationships/hyperlink" Target="mailto:info@microgenix.co.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ChangeArrowheads="1"/>
          </p:cNvSpPr>
          <p:nvPr/>
        </p:nvSpPr>
        <p:spPr bwMode="auto">
          <a:xfrm>
            <a:off x="6464300" y="3175"/>
            <a:ext cx="393700" cy="519113"/>
          </a:xfrm>
          <a:prstGeom prst="rect">
            <a:avLst/>
          </a:prstGeom>
          <a:noFill/>
          <a:ln w="9525">
            <a:noFill/>
            <a:miter lim="800000"/>
            <a:headEnd/>
            <a:tailEnd/>
          </a:ln>
        </p:spPr>
        <p:txBody>
          <a:bodyPr wrap="none" anchor="ctr">
            <a:spAutoFit/>
          </a:bodyPr>
          <a:lstStyle/>
          <a:p>
            <a:pPr algn="r"/>
            <a:r>
              <a:rPr lang="en-US" sz="2800" b="1" dirty="0">
                <a:solidFill>
                  <a:srgbClr val="FF0000"/>
                </a:solidFill>
                <a:latin typeface="Tahoma" pitchFamily="34" charset="0"/>
                <a:ea typeface="Times New Roman" pitchFamily="18" charset="0"/>
                <a:cs typeface="Tahoma" pitchFamily="34" charset="0"/>
              </a:rPr>
              <a:t>  </a:t>
            </a:r>
            <a:endParaRPr lang="en-US" dirty="0">
              <a:solidFill>
                <a:srgbClr val="FF0000"/>
              </a:solidFill>
              <a:latin typeface="Tw Cen MT" pitchFamily="34" charset="0"/>
              <a:ea typeface="Times New Roman" pitchFamily="18" charset="0"/>
              <a:cs typeface="Tahoma" pitchFamily="34" charset="0"/>
            </a:endParaRPr>
          </a:p>
        </p:txBody>
      </p:sp>
      <p:sp>
        <p:nvSpPr>
          <p:cNvPr id="35843" name="Rectangle 17"/>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dirty="0">
              <a:latin typeface="Tw Cen MT" pitchFamily="34" charset="0"/>
            </a:endParaRPr>
          </a:p>
        </p:txBody>
      </p:sp>
      <p:sp>
        <p:nvSpPr>
          <p:cNvPr id="35844"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dirty="0">
              <a:latin typeface="Tw Cen MT" pitchFamily="34" charset="0"/>
            </a:endParaRPr>
          </a:p>
        </p:txBody>
      </p:sp>
      <p:sp>
        <p:nvSpPr>
          <p:cNvPr id="35845" name="TextBox 26"/>
          <p:cNvSpPr txBox="1">
            <a:spLocks noChangeArrowheads="1"/>
          </p:cNvSpPr>
          <p:nvPr/>
        </p:nvSpPr>
        <p:spPr bwMode="auto">
          <a:xfrm>
            <a:off x="228600" y="4267200"/>
            <a:ext cx="184150" cy="366713"/>
          </a:xfrm>
          <a:prstGeom prst="rect">
            <a:avLst/>
          </a:prstGeom>
          <a:noFill/>
          <a:ln w="9525">
            <a:noFill/>
            <a:miter lim="800000"/>
            <a:headEnd/>
            <a:tailEnd/>
          </a:ln>
        </p:spPr>
        <p:txBody>
          <a:bodyPr wrap="none">
            <a:spAutoFit/>
          </a:bodyPr>
          <a:lstStyle/>
          <a:p>
            <a:endParaRPr lang="en-US" dirty="0">
              <a:latin typeface="Tw Cen MT" pitchFamily="34" charset="0"/>
            </a:endParaRPr>
          </a:p>
        </p:txBody>
      </p:sp>
      <p:sp>
        <p:nvSpPr>
          <p:cNvPr id="15" name="Rounded Rectangle 14"/>
          <p:cNvSpPr>
            <a:spLocks/>
          </p:cNvSpPr>
          <p:nvPr/>
        </p:nvSpPr>
        <p:spPr>
          <a:xfrm>
            <a:off x="3681413" y="7102475"/>
            <a:ext cx="2667000" cy="822325"/>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600" b="1" dirty="0">
                <a:solidFill>
                  <a:srgbClr val="000000"/>
                </a:solidFill>
                <a:latin typeface="Tw Cen MT" pitchFamily="34" charset="0"/>
              </a:rPr>
              <a:t>Dosage Guidelines</a:t>
            </a:r>
          </a:p>
          <a:p>
            <a:pPr algn="ctr">
              <a:defRPr/>
            </a:pPr>
            <a:r>
              <a:rPr lang="en-US" sz="1600" b="1" dirty="0">
                <a:solidFill>
                  <a:srgbClr val="000000"/>
                </a:solidFill>
                <a:latin typeface="Tw Cen MT" pitchFamily="34" charset="0"/>
              </a:rPr>
              <a:t>0.5 to 4 % (w.o.f)</a:t>
            </a:r>
          </a:p>
        </p:txBody>
      </p:sp>
      <p:sp>
        <p:nvSpPr>
          <p:cNvPr id="35847" name="Text Box 2"/>
          <p:cNvSpPr txBox="1">
            <a:spLocks noChangeArrowheads="1"/>
          </p:cNvSpPr>
          <p:nvPr/>
        </p:nvSpPr>
        <p:spPr bwMode="auto">
          <a:xfrm>
            <a:off x="304800" y="8724900"/>
            <a:ext cx="6227763" cy="342900"/>
          </a:xfrm>
          <a:prstGeom prst="rect">
            <a:avLst/>
          </a:prstGeom>
          <a:solidFill>
            <a:srgbClr val="FFFFFF"/>
          </a:solidFill>
          <a:ln w="9525">
            <a:noFill/>
            <a:miter lim="800000"/>
            <a:headEnd/>
            <a:tailEnd/>
          </a:ln>
        </p:spPr>
        <p:txBody>
          <a:bodyPr/>
          <a:lstStyle/>
          <a:p>
            <a:pPr>
              <a:spcAft>
                <a:spcPts val="1000"/>
              </a:spcAft>
            </a:pPr>
            <a:r>
              <a:rPr lang="en-US" sz="600" b="1" dirty="0">
                <a:latin typeface="Times New Roman" pitchFamily="18" charset="0"/>
              </a:rPr>
              <a:t>Disclaimer:</a:t>
            </a:r>
            <a:r>
              <a:rPr lang="en-US" sz="600" dirty="0">
                <a:latin typeface="Times New Roman" pitchFamily="18" charset="0"/>
              </a:rPr>
              <a:t> The information contained herein is correct to the best of our knowledge. Your attention is directed to the pertinent Technical Bulletin or Material Safety Data Sheets for the products mentioned herein. No warranty, express or implied, including warranties of merchantability or fitness for a particular purpose are made with respect to the products described herein.</a:t>
            </a:r>
            <a:endParaRPr lang="en-US" sz="1000" dirty="0">
              <a:latin typeface="Times New Roman" pitchFamily="18" charset="0"/>
            </a:endParaRPr>
          </a:p>
          <a:p>
            <a:endParaRPr lang="en-US" sz="1400" dirty="0"/>
          </a:p>
        </p:txBody>
      </p:sp>
      <p:sp>
        <p:nvSpPr>
          <p:cNvPr id="35848" name="Rectangle 22"/>
          <p:cNvSpPr>
            <a:spLocks noChangeArrowheads="1"/>
          </p:cNvSpPr>
          <p:nvPr/>
        </p:nvSpPr>
        <p:spPr bwMode="auto">
          <a:xfrm>
            <a:off x="3659188" y="923925"/>
            <a:ext cx="2614612" cy="550863"/>
          </a:xfrm>
          <a:prstGeom prst="rect">
            <a:avLst/>
          </a:prstGeom>
          <a:noFill/>
          <a:ln w="9525">
            <a:noFill/>
            <a:miter lim="800000"/>
            <a:headEnd/>
            <a:tailEnd/>
          </a:ln>
        </p:spPr>
        <p:txBody>
          <a:bodyPr anchor="ctr">
            <a:spAutoFit/>
          </a:bodyPr>
          <a:lstStyle/>
          <a:p>
            <a:pPr algn="ctr">
              <a:tabLst>
                <a:tab pos="2743200" algn="ctr"/>
                <a:tab pos="5486400" algn="r"/>
              </a:tabLst>
            </a:pPr>
            <a:r>
              <a:rPr lang="en-US" sz="1100" dirty="0">
                <a:latin typeface="Copperplate Gothic Light" pitchFamily="34" charset="0"/>
                <a:ea typeface="Times New Roman" pitchFamily="18" charset="0"/>
                <a:cs typeface="Arial" pitchFamily="34" charset="0"/>
              </a:rPr>
              <a:t>SPECIALITIES PRIVATE LIMITED</a:t>
            </a:r>
          </a:p>
          <a:p>
            <a:pPr algn="ctr">
              <a:tabLst>
                <a:tab pos="2743200" algn="ctr"/>
                <a:tab pos="5486400" algn="r"/>
              </a:tabLst>
            </a:pPr>
            <a:endParaRPr lang="en-US" sz="800" dirty="0">
              <a:latin typeface="Copperplate Gothic Light" pitchFamily="34" charset="0"/>
              <a:ea typeface="Times New Roman" pitchFamily="18" charset="0"/>
              <a:cs typeface="Arial" pitchFamily="34" charset="0"/>
            </a:endParaRPr>
          </a:p>
          <a:p>
            <a:pPr algn="ctr">
              <a:tabLst>
                <a:tab pos="2743200" algn="ctr"/>
                <a:tab pos="5486400" algn="r"/>
              </a:tabLst>
            </a:pPr>
            <a:r>
              <a:rPr lang="en-US" sz="1100" b="1" dirty="0">
                <a:latin typeface="Tw Cen MT" pitchFamily="34" charset="0"/>
                <a:ea typeface="Times New Roman" pitchFamily="18" charset="0"/>
                <a:cs typeface="Arial" pitchFamily="34" charset="0"/>
              </a:rPr>
              <a:t>An ISO 9001 : 2008 Certified  Company</a:t>
            </a:r>
          </a:p>
        </p:txBody>
      </p:sp>
      <p:sp>
        <p:nvSpPr>
          <p:cNvPr id="35849" name="AutoShape 2"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sp>
        <p:nvSpPr>
          <p:cNvPr id="35850" name="AutoShape 4"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sp>
        <p:nvSpPr>
          <p:cNvPr id="35851" name="AutoShape 6"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graphicFrame>
        <p:nvGraphicFramePr>
          <p:cNvPr id="23" name="Table 22"/>
          <p:cNvGraphicFramePr>
            <a:graphicFrameLocks noGrp="1"/>
          </p:cNvGraphicFramePr>
          <p:nvPr/>
        </p:nvGraphicFramePr>
        <p:xfrm>
          <a:off x="3681413" y="2324100"/>
          <a:ext cx="2667000" cy="4533898"/>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tblGrid>
              <a:tr h="4543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a:ln>
                            <a:noFill/>
                          </a:ln>
                          <a:solidFill>
                            <a:schemeClr val="bg1"/>
                          </a:solidFill>
                          <a:effectLst/>
                          <a:latin typeface="Tw Cen MT" pitchFamily="34" charset="0"/>
                          <a:ea typeface="Times New Roman" pitchFamily="18" charset="0"/>
                          <a:cs typeface="Times New Roman" pitchFamily="18" charset="0"/>
                        </a:rPr>
                        <a:t>Product Highlights</a:t>
                      </a:r>
                      <a:endParaRPr kumimoji="0" lang="en-US" sz="1200" b="1" i="0" u="none" strike="noStrike" cap="none" normalizeH="0" baseline="0" dirty="0">
                        <a:ln>
                          <a:noFill/>
                        </a:ln>
                        <a:solidFill>
                          <a:schemeClr val="bg1"/>
                        </a:solidFill>
                        <a:effectLst/>
                        <a:latin typeface="Tw Cen MT" pitchFamily="34" charset="0"/>
                      </a:endParaRPr>
                    </a:p>
                  </a:txBody>
                  <a:tcPr anchor="ctr"/>
                </a:tc>
                <a:extLst>
                  <a:ext uri="{0D108BD9-81ED-4DB2-BD59-A6C34878D82A}">
                    <a16:rowId xmlns:a16="http://schemas.microsoft.com/office/drawing/2014/main" val="10000"/>
                  </a:ext>
                </a:extLst>
              </a:tr>
              <a:tr h="5419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dk1"/>
                          </a:solidFill>
                          <a:latin typeface="Tw Cen MT" pitchFamily="34" charset="0"/>
                          <a:ea typeface="+mn-ea"/>
                          <a:cs typeface="+mn-cs"/>
                        </a:rPr>
                        <a:t>Effectively cleans soiled &amp; stained textile material</a:t>
                      </a:r>
                      <a:endParaRPr kumimoji="0" lang="en-US" sz="1200" kern="1200" dirty="0">
                        <a:solidFill>
                          <a:schemeClr val="dk1"/>
                        </a:solidFill>
                        <a:latin typeface="Tw Cen MT" pitchFamily="34" charset="0"/>
                        <a:ea typeface="+mn-ea"/>
                        <a:cs typeface="+mn-cs"/>
                      </a:endParaRPr>
                    </a:p>
                  </a:txBody>
                  <a:tcPr anchor="ctr"/>
                </a:tc>
                <a:extLst>
                  <a:ext uri="{0D108BD9-81ED-4DB2-BD59-A6C34878D82A}">
                    <a16:rowId xmlns:a16="http://schemas.microsoft.com/office/drawing/2014/main" val="10001"/>
                  </a:ext>
                </a:extLst>
              </a:tr>
              <a:tr h="5419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dk1"/>
                          </a:solidFill>
                          <a:latin typeface="Tw Cen MT" pitchFamily="34" charset="0"/>
                          <a:ea typeface="+mn-ea"/>
                          <a:cs typeface="+mn-cs"/>
                        </a:rPr>
                        <a:t>Improves brightness when used on dyed fabrics</a:t>
                      </a:r>
                      <a:endParaRPr kumimoji="0" lang="en-US" sz="1200" kern="1200" dirty="0">
                        <a:solidFill>
                          <a:schemeClr val="dk1"/>
                        </a:solidFill>
                        <a:latin typeface="Tw Cen MT" pitchFamily="34" charset="0"/>
                        <a:ea typeface="+mn-ea"/>
                        <a:cs typeface="+mn-cs"/>
                      </a:endParaRPr>
                    </a:p>
                  </a:txBody>
                  <a:tcPr anchor="ctr"/>
                </a:tc>
                <a:extLst>
                  <a:ext uri="{0D108BD9-81ED-4DB2-BD59-A6C34878D82A}">
                    <a16:rowId xmlns:a16="http://schemas.microsoft.com/office/drawing/2014/main" val="10002"/>
                  </a:ext>
                </a:extLst>
              </a:tr>
              <a:tr h="6361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dk1"/>
                          </a:solidFill>
                          <a:latin typeface="Tw Cen MT" pitchFamily="34" charset="0"/>
                          <a:ea typeface="+mn-ea"/>
                          <a:cs typeface="+mn-cs"/>
                        </a:rPr>
                        <a:t>Improves whiteness when used on white fabrics</a:t>
                      </a:r>
                      <a:endParaRPr kumimoji="0" lang="en-US" sz="1200" kern="1200" dirty="0">
                        <a:solidFill>
                          <a:schemeClr val="dk1"/>
                        </a:solidFill>
                        <a:latin typeface="Tw Cen MT" pitchFamily="34" charset="0"/>
                        <a:ea typeface="+mn-ea"/>
                        <a:cs typeface="+mn-cs"/>
                      </a:endParaRPr>
                    </a:p>
                  </a:txBody>
                  <a:tcPr anchor="ctr"/>
                </a:tc>
                <a:extLst>
                  <a:ext uri="{0D108BD9-81ED-4DB2-BD59-A6C34878D82A}">
                    <a16:rowId xmlns:a16="http://schemas.microsoft.com/office/drawing/2014/main" val="10003"/>
                  </a:ext>
                </a:extLst>
              </a:tr>
              <a:tr h="5419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dk1"/>
                          </a:solidFill>
                          <a:latin typeface="Tw Cen MT" pitchFamily="34" charset="0"/>
                          <a:ea typeface="+mn-ea"/>
                          <a:cs typeface="+mn-cs"/>
                        </a:rPr>
                        <a:t>Removes residual dyestuff if used post dyeing</a:t>
                      </a:r>
                      <a:endParaRPr kumimoji="0" lang="en-US" sz="1200" kern="1200" dirty="0">
                        <a:solidFill>
                          <a:schemeClr val="dk1"/>
                        </a:solidFill>
                        <a:latin typeface="Tw Cen MT" pitchFamily="34" charset="0"/>
                        <a:ea typeface="+mn-ea"/>
                        <a:cs typeface="+mn-cs"/>
                      </a:endParaRPr>
                    </a:p>
                  </a:txBody>
                  <a:tcPr anchor="ctr"/>
                </a:tc>
                <a:extLst>
                  <a:ext uri="{0D108BD9-81ED-4DB2-BD59-A6C34878D82A}">
                    <a16:rowId xmlns:a16="http://schemas.microsoft.com/office/drawing/2014/main" val="10004"/>
                  </a:ext>
                </a:extLst>
              </a:tr>
              <a:tr h="4543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dk1"/>
                          </a:solidFill>
                          <a:latin typeface="Tw Cen MT" pitchFamily="34" charset="0"/>
                          <a:ea typeface="+mn-ea"/>
                          <a:cs typeface="+mn-cs"/>
                        </a:rPr>
                        <a:t>Highly effective back-staining stripper</a:t>
                      </a:r>
                      <a:endParaRPr kumimoji="0" lang="en-US" sz="1200" kern="1200" dirty="0">
                        <a:solidFill>
                          <a:schemeClr val="dk1"/>
                        </a:solidFill>
                        <a:latin typeface="Tw Cen MT" pitchFamily="34" charset="0"/>
                        <a:ea typeface="+mn-ea"/>
                        <a:cs typeface="+mn-cs"/>
                      </a:endParaRPr>
                    </a:p>
                  </a:txBody>
                  <a:tcPr anchor="ctr"/>
                </a:tc>
                <a:extLst>
                  <a:ext uri="{0D108BD9-81ED-4DB2-BD59-A6C34878D82A}">
                    <a16:rowId xmlns:a16="http://schemas.microsoft.com/office/drawing/2014/main" val="10005"/>
                  </a:ext>
                </a:extLst>
              </a:tr>
              <a:tr h="4543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dk1"/>
                          </a:solidFill>
                          <a:latin typeface="Tw Cen MT" pitchFamily="34" charset="0"/>
                          <a:ea typeface="+mn-ea"/>
                          <a:cs typeface="+mn-cs"/>
                        </a:rPr>
                        <a:t>Enhanced cleaning action</a:t>
                      </a:r>
                      <a:endParaRPr kumimoji="0" lang="en-US" sz="1200" kern="1200" dirty="0">
                        <a:solidFill>
                          <a:schemeClr val="dk1"/>
                        </a:solidFill>
                        <a:latin typeface="Tw Cen MT" pitchFamily="34" charset="0"/>
                        <a:ea typeface="+mn-ea"/>
                        <a:cs typeface="+mn-cs"/>
                      </a:endParaRPr>
                    </a:p>
                  </a:txBody>
                  <a:tcPr anchor="ctr"/>
                </a:tc>
                <a:extLst>
                  <a:ext uri="{0D108BD9-81ED-4DB2-BD59-A6C34878D82A}">
                    <a16:rowId xmlns:a16="http://schemas.microsoft.com/office/drawing/2014/main" val="10006"/>
                  </a:ext>
                </a:extLst>
              </a:tr>
              <a:tr h="45436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kern="1200" baseline="0" dirty="0">
                          <a:solidFill>
                            <a:schemeClr val="dk1"/>
                          </a:solidFill>
                          <a:latin typeface="Tw Cen MT" pitchFamily="34" charset="0"/>
                          <a:ea typeface="+mn-ea"/>
                          <a:cs typeface="+mn-cs"/>
                        </a:rPr>
                        <a:t>Effective neutralizer / LABSA free</a:t>
                      </a:r>
                      <a:endParaRPr kumimoji="0" lang="en-US" sz="1200" kern="1200" dirty="0">
                        <a:solidFill>
                          <a:schemeClr val="dk1"/>
                        </a:solidFill>
                        <a:latin typeface="Tw Cen MT" pitchFamily="34" charset="0"/>
                        <a:ea typeface="+mn-ea"/>
                        <a:cs typeface="+mn-cs"/>
                      </a:endParaRPr>
                    </a:p>
                  </a:txBody>
                  <a:tcPr anchor="ctr"/>
                </a:tc>
                <a:extLst>
                  <a:ext uri="{0D108BD9-81ED-4DB2-BD59-A6C34878D82A}">
                    <a16:rowId xmlns:a16="http://schemas.microsoft.com/office/drawing/2014/main" val="10007"/>
                  </a:ext>
                </a:extLst>
              </a:tr>
              <a:tr h="4543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dk1"/>
                          </a:solidFill>
                          <a:latin typeface="Tw Cen MT" pitchFamily="34" charset="0"/>
                          <a:ea typeface="+mn-ea"/>
                          <a:cs typeface="+mn-cs"/>
                        </a:rPr>
                        <a:t>APEO/NPEO free</a:t>
                      </a:r>
                      <a:endParaRPr kumimoji="0" lang="en-US" sz="1200" kern="1200" dirty="0">
                        <a:solidFill>
                          <a:schemeClr val="dk1"/>
                        </a:solidFill>
                        <a:latin typeface="Tw Cen MT" pitchFamily="34" charset="0"/>
                        <a:ea typeface="+mn-ea"/>
                        <a:cs typeface="+mn-cs"/>
                      </a:endParaRPr>
                    </a:p>
                  </a:txBody>
                  <a:tcPr anchor="ctr"/>
                </a:tc>
                <a:extLst>
                  <a:ext uri="{0D108BD9-81ED-4DB2-BD59-A6C34878D82A}">
                    <a16:rowId xmlns:a16="http://schemas.microsoft.com/office/drawing/2014/main" val="10008"/>
                  </a:ext>
                </a:extLst>
              </a:tr>
            </a:tbl>
          </a:graphicData>
        </a:graphic>
      </p:graphicFrame>
      <p:graphicFrame>
        <p:nvGraphicFramePr>
          <p:cNvPr id="24" name="Table 23"/>
          <p:cNvGraphicFramePr>
            <a:graphicFrameLocks noGrp="1"/>
          </p:cNvGraphicFramePr>
          <p:nvPr/>
        </p:nvGraphicFramePr>
        <p:xfrm>
          <a:off x="495300" y="5127620"/>
          <a:ext cx="2667000" cy="2834640"/>
        </p:xfrm>
        <a:graphic>
          <a:graphicData uri="http://schemas.openxmlformats.org/drawingml/2006/table">
            <a:tbl>
              <a:tblPr firstRow="1" bandRow="1">
                <a:tableStyleId>{5C22544A-7EE6-4342-B048-85BDC9FD1C3A}</a:tableStyleId>
              </a:tblPr>
              <a:tblGrid>
                <a:gridCol w="1276350">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tblGrid>
              <a:tr h="258097">
                <a:tc gridSpan="2">
                  <a:txBody>
                    <a:bodyPr/>
                    <a:lstStyle/>
                    <a:p>
                      <a:pPr algn="ctr"/>
                      <a:r>
                        <a:rPr lang="en-US" sz="1200" dirty="0">
                          <a:latin typeface="Tw Cen MT" pitchFamily="34" charset="0"/>
                        </a:rPr>
                        <a:t>Typical Characteristics</a:t>
                      </a:r>
                    </a:p>
                  </a:txBody>
                  <a:tcPr/>
                </a:tc>
                <a:tc hMerge="1">
                  <a:txBody>
                    <a:bodyPr/>
                    <a:lstStyle/>
                    <a:p>
                      <a:endParaRPr lang="en-US" dirty="0"/>
                    </a:p>
                  </a:txBody>
                  <a:tcPr/>
                </a:tc>
                <a:extLst>
                  <a:ext uri="{0D108BD9-81ED-4DB2-BD59-A6C34878D82A}">
                    <a16:rowId xmlns:a16="http://schemas.microsoft.com/office/drawing/2014/main" val="10000"/>
                  </a:ext>
                </a:extLst>
              </a:tr>
              <a:tr h="430162">
                <a:tc>
                  <a:txBody>
                    <a:bodyPr/>
                    <a:lstStyle/>
                    <a:p>
                      <a:pPr algn="l"/>
                      <a:r>
                        <a:rPr lang="en-US" sz="1200" dirty="0">
                          <a:latin typeface="Tw Cen MT" pitchFamily="34" charset="0"/>
                        </a:rPr>
                        <a:t>Appearance</a:t>
                      </a:r>
                    </a:p>
                  </a:txBody>
                  <a:tcPr anchor="ctr"/>
                </a:tc>
                <a:tc>
                  <a:txBody>
                    <a:bodyPr/>
                    <a:lstStyle/>
                    <a:p>
                      <a:pPr algn="l"/>
                      <a:r>
                        <a:rPr lang="en-US" sz="1200" dirty="0">
                          <a:latin typeface="Tw Cen MT" pitchFamily="34" charset="0"/>
                        </a:rPr>
                        <a:t>Free Flowing Powder</a:t>
                      </a:r>
                    </a:p>
                  </a:txBody>
                  <a:tcPr anchor="ctr"/>
                </a:tc>
                <a:extLst>
                  <a:ext uri="{0D108BD9-81ED-4DB2-BD59-A6C34878D82A}">
                    <a16:rowId xmlns:a16="http://schemas.microsoft.com/office/drawing/2014/main" val="10001"/>
                  </a:ext>
                </a:extLst>
              </a:tr>
              <a:tr h="258097">
                <a:tc>
                  <a:txBody>
                    <a:bodyPr/>
                    <a:lstStyle/>
                    <a:p>
                      <a:pPr algn="l"/>
                      <a:r>
                        <a:rPr lang="en-US" sz="1200" kern="1200" baseline="0" dirty="0">
                          <a:solidFill>
                            <a:schemeClr val="dk1"/>
                          </a:solidFill>
                          <a:latin typeface="Tw Cen MT" pitchFamily="34" charset="0"/>
                          <a:ea typeface="+mn-ea"/>
                          <a:cs typeface="+mn-cs"/>
                        </a:rPr>
                        <a:t>Odor</a:t>
                      </a:r>
                      <a:endParaRPr lang="en-US" sz="1200" dirty="0">
                        <a:latin typeface="Tw Cen MT" pitchFamily="34" charset="0"/>
                      </a:endParaRPr>
                    </a:p>
                  </a:txBody>
                  <a:tcPr anchor="ctr"/>
                </a:tc>
                <a:tc>
                  <a:txBody>
                    <a:bodyPr/>
                    <a:lstStyle/>
                    <a:p>
                      <a:pPr algn="l"/>
                      <a:r>
                        <a:rPr lang="en-US" sz="1200" kern="1200" baseline="0" dirty="0">
                          <a:solidFill>
                            <a:schemeClr val="dk1"/>
                          </a:solidFill>
                          <a:latin typeface="Tw Cen MT" pitchFamily="34" charset="0"/>
                          <a:ea typeface="+mn-ea"/>
                          <a:cs typeface="+mn-cs"/>
                        </a:rPr>
                        <a:t>Negligible</a:t>
                      </a:r>
                      <a:endParaRPr lang="en-US" sz="1200" dirty="0">
                        <a:latin typeface="Tw Cen MT" pitchFamily="34" charset="0"/>
                      </a:endParaRPr>
                    </a:p>
                  </a:txBody>
                  <a:tcPr anchor="ctr"/>
                </a:tc>
                <a:extLst>
                  <a:ext uri="{0D108BD9-81ED-4DB2-BD59-A6C34878D82A}">
                    <a16:rowId xmlns:a16="http://schemas.microsoft.com/office/drawing/2014/main" val="10002"/>
                  </a:ext>
                </a:extLst>
              </a:tr>
              <a:tr h="430162">
                <a:tc>
                  <a:txBody>
                    <a:bodyPr/>
                    <a:lstStyle/>
                    <a:p>
                      <a:pPr algn="l"/>
                      <a:r>
                        <a:rPr lang="en-US" sz="1200" dirty="0">
                          <a:latin typeface="Tw Cen MT" pitchFamily="34" charset="0"/>
                        </a:rPr>
                        <a:t>Classification</a:t>
                      </a:r>
                    </a:p>
                  </a:txBody>
                  <a:tcPr anchor="ctr"/>
                </a:tc>
                <a:tc>
                  <a:txBody>
                    <a:bodyPr/>
                    <a:lstStyle/>
                    <a:p>
                      <a:pPr algn="l"/>
                      <a:r>
                        <a:rPr lang="en-US" sz="1200" dirty="0">
                          <a:latin typeface="Tw Cen MT" pitchFamily="34" charset="0"/>
                        </a:rPr>
                        <a:t>Washing off</a:t>
                      </a:r>
                      <a:r>
                        <a:rPr lang="en-US" sz="1200" baseline="0" dirty="0">
                          <a:latin typeface="Tw Cen MT" pitchFamily="34" charset="0"/>
                        </a:rPr>
                        <a:t> </a:t>
                      </a:r>
                      <a:r>
                        <a:rPr lang="en-US" sz="1200" dirty="0">
                          <a:latin typeface="Tw Cen MT" pitchFamily="34" charset="0"/>
                        </a:rPr>
                        <a:t>Additive</a:t>
                      </a:r>
                    </a:p>
                  </a:txBody>
                  <a:tcPr anchor="ctr"/>
                </a:tc>
                <a:extLst>
                  <a:ext uri="{0D108BD9-81ED-4DB2-BD59-A6C34878D82A}">
                    <a16:rowId xmlns:a16="http://schemas.microsoft.com/office/drawing/2014/main" val="10003"/>
                  </a:ext>
                </a:extLst>
              </a:tr>
              <a:tr h="258097">
                <a:tc>
                  <a:txBody>
                    <a:bodyPr/>
                    <a:lstStyle/>
                    <a:p>
                      <a:pPr algn="l"/>
                      <a:r>
                        <a:rPr lang="en-US" sz="1200" kern="1200" baseline="0" dirty="0">
                          <a:solidFill>
                            <a:schemeClr val="dk1"/>
                          </a:solidFill>
                          <a:latin typeface="Tw Cen MT" pitchFamily="34" charset="0"/>
                          <a:ea typeface="+mn-ea"/>
                          <a:cs typeface="+mn-cs"/>
                        </a:rPr>
                        <a:t>Solubility</a:t>
                      </a:r>
                      <a:endParaRPr lang="en-US" sz="1200" dirty="0">
                        <a:latin typeface="Tw Cen MT" pitchFamily="34" charset="0"/>
                      </a:endParaRPr>
                    </a:p>
                  </a:txBody>
                  <a:tcPr anchor="ctr"/>
                </a:tc>
                <a:tc>
                  <a:txBody>
                    <a:bodyPr/>
                    <a:lstStyle/>
                    <a:p>
                      <a:pPr algn="l"/>
                      <a:r>
                        <a:rPr lang="en-US" sz="1200" kern="1200" baseline="0" dirty="0">
                          <a:solidFill>
                            <a:schemeClr val="dk1"/>
                          </a:solidFill>
                          <a:latin typeface="Tw Cen MT" pitchFamily="34" charset="0"/>
                          <a:ea typeface="+mn-ea"/>
                          <a:cs typeface="+mn-cs"/>
                        </a:rPr>
                        <a:t>Partial</a:t>
                      </a:r>
                      <a:endParaRPr lang="en-US" sz="1200" dirty="0">
                        <a:latin typeface="Tw Cen MT" pitchFamily="34" charset="0"/>
                      </a:endParaRPr>
                    </a:p>
                  </a:txBody>
                  <a:tcPr anchor="ctr"/>
                </a:tc>
                <a:extLst>
                  <a:ext uri="{0D108BD9-81ED-4DB2-BD59-A6C34878D82A}">
                    <a16:rowId xmlns:a16="http://schemas.microsoft.com/office/drawing/2014/main" val="10004"/>
                  </a:ext>
                </a:extLst>
              </a:tr>
              <a:tr h="258097">
                <a:tc>
                  <a:txBody>
                    <a:bodyPr/>
                    <a:lstStyle/>
                    <a:p>
                      <a:pPr algn="l"/>
                      <a:r>
                        <a:rPr lang="en-US" sz="1200" dirty="0">
                          <a:latin typeface="Tw Cen MT" pitchFamily="34" charset="0"/>
                        </a:rPr>
                        <a:t>pH</a:t>
                      </a:r>
                    </a:p>
                  </a:txBody>
                  <a:tcPr anchor="ctr"/>
                </a:tc>
                <a:tc>
                  <a:txBody>
                    <a:bodyPr/>
                    <a:lstStyle/>
                    <a:p>
                      <a:pPr algn="l"/>
                      <a:r>
                        <a:rPr lang="en-US" sz="1200" dirty="0">
                          <a:latin typeface="Tw Cen MT" pitchFamily="34" charset="0"/>
                        </a:rPr>
                        <a:t>No need to adjust</a:t>
                      </a:r>
                    </a:p>
                  </a:txBody>
                  <a:tcPr anchor="ctr"/>
                </a:tc>
                <a:extLst>
                  <a:ext uri="{0D108BD9-81ED-4DB2-BD59-A6C34878D82A}">
                    <a16:rowId xmlns:a16="http://schemas.microsoft.com/office/drawing/2014/main" val="10005"/>
                  </a:ext>
                </a:extLst>
              </a:tr>
              <a:tr h="258097">
                <a:tc>
                  <a:txBody>
                    <a:bodyPr/>
                    <a:lstStyle/>
                    <a:p>
                      <a:pPr algn="l"/>
                      <a:r>
                        <a:rPr lang="en-US" sz="1200" dirty="0">
                          <a:latin typeface="Tw Cen MT" pitchFamily="34" charset="0"/>
                        </a:rPr>
                        <a:t>Temperature</a:t>
                      </a:r>
                    </a:p>
                  </a:txBody>
                  <a:tcPr anchor="ctr"/>
                </a:tc>
                <a:tc>
                  <a:txBody>
                    <a:bodyPr/>
                    <a:lstStyle/>
                    <a:p>
                      <a:pPr algn="l"/>
                      <a:r>
                        <a:rPr lang="en-US" sz="1200" dirty="0">
                          <a:latin typeface="Tw Cen MT" pitchFamily="34" charset="0"/>
                        </a:rPr>
                        <a:t>35-40°C</a:t>
                      </a:r>
                    </a:p>
                  </a:txBody>
                  <a:tcPr anchor="ctr"/>
                </a:tc>
                <a:extLst>
                  <a:ext uri="{0D108BD9-81ED-4DB2-BD59-A6C34878D82A}">
                    <a16:rowId xmlns:a16="http://schemas.microsoft.com/office/drawing/2014/main" val="10006"/>
                  </a:ext>
                </a:extLst>
              </a:tr>
              <a:tr h="258097">
                <a:tc>
                  <a:txBody>
                    <a:bodyPr/>
                    <a:lstStyle/>
                    <a:p>
                      <a:pPr algn="l"/>
                      <a:r>
                        <a:rPr lang="en-US" sz="1200" dirty="0">
                          <a:latin typeface="Tw Cen MT" pitchFamily="34" charset="0"/>
                        </a:rPr>
                        <a:t>Liquor</a:t>
                      </a:r>
                      <a:r>
                        <a:rPr lang="en-US" sz="1200" baseline="0" dirty="0">
                          <a:latin typeface="Tw Cen MT" pitchFamily="34" charset="0"/>
                        </a:rPr>
                        <a:t> ratio</a:t>
                      </a:r>
                      <a:endParaRPr lang="en-US" sz="1200" dirty="0">
                        <a:latin typeface="Tw Cen MT" pitchFamily="34" charset="0"/>
                      </a:endParaRPr>
                    </a:p>
                  </a:txBody>
                  <a:tcPr anchor="ctr"/>
                </a:tc>
                <a:tc>
                  <a:txBody>
                    <a:bodyPr/>
                    <a:lstStyle/>
                    <a:p>
                      <a:pPr algn="l"/>
                      <a:r>
                        <a:rPr lang="en-US" sz="1200" dirty="0">
                          <a:latin typeface="Tw Cen MT" pitchFamily="34" charset="0"/>
                        </a:rPr>
                        <a:t>1 : 6/8/10</a:t>
                      </a:r>
                      <a:r>
                        <a:rPr lang="en-US" sz="1200" baseline="0" dirty="0">
                          <a:latin typeface="Tw Cen MT" pitchFamily="34" charset="0"/>
                        </a:rPr>
                        <a:t> (Kg)</a:t>
                      </a:r>
                      <a:endParaRPr lang="en-US" sz="1200" dirty="0">
                        <a:latin typeface="Tw Cen MT" pitchFamily="34" charset="0"/>
                      </a:endParaRPr>
                    </a:p>
                  </a:txBody>
                  <a:tcPr anchor="ctr"/>
                </a:tc>
                <a:extLst>
                  <a:ext uri="{0D108BD9-81ED-4DB2-BD59-A6C34878D82A}">
                    <a16:rowId xmlns:a16="http://schemas.microsoft.com/office/drawing/2014/main" val="10007"/>
                  </a:ext>
                </a:extLst>
              </a:tr>
              <a:tr h="258097">
                <a:tc>
                  <a:txBody>
                    <a:bodyPr/>
                    <a:lstStyle/>
                    <a:p>
                      <a:pPr algn="l"/>
                      <a:r>
                        <a:rPr lang="en-US" sz="1200" dirty="0">
                          <a:latin typeface="Tw Cen MT" pitchFamily="34" charset="0"/>
                        </a:rPr>
                        <a:t>Time </a:t>
                      </a:r>
                    </a:p>
                  </a:txBody>
                  <a:tcPr anchor="ctr"/>
                </a:tc>
                <a:tc>
                  <a:txBody>
                    <a:bodyPr/>
                    <a:lstStyle/>
                    <a:p>
                      <a:pPr algn="l"/>
                      <a:r>
                        <a:rPr lang="en-US" sz="1200" dirty="0">
                          <a:latin typeface="Tw Cen MT" pitchFamily="34" charset="0"/>
                        </a:rPr>
                        <a:t>10-30 min</a:t>
                      </a:r>
                    </a:p>
                  </a:txBody>
                  <a:tcPr anchor="ctr"/>
                </a:tc>
                <a:extLst>
                  <a:ext uri="{0D108BD9-81ED-4DB2-BD59-A6C34878D82A}">
                    <a16:rowId xmlns:a16="http://schemas.microsoft.com/office/drawing/2014/main" val="10008"/>
                  </a:ext>
                </a:extLst>
              </a:tr>
            </a:tbl>
          </a:graphicData>
        </a:graphic>
      </p:graphicFrame>
      <p:sp>
        <p:nvSpPr>
          <p:cNvPr id="35902" name="TextBox 22"/>
          <p:cNvSpPr txBox="1">
            <a:spLocks noChangeArrowheads="1"/>
          </p:cNvSpPr>
          <p:nvPr/>
        </p:nvSpPr>
        <p:spPr bwMode="auto">
          <a:xfrm>
            <a:off x="419100" y="8002588"/>
            <a:ext cx="5981700" cy="646331"/>
          </a:xfrm>
          <a:prstGeom prst="rect">
            <a:avLst/>
          </a:prstGeom>
          <a:noFill/>
          <a:ln w="9525">
            <a:noFill/>
            <a:miter lim="800000"/>
            <a:headEnd/>
            <a:tailEnd/>
          </a:ln>
        </p:spPr>
        <p:txBody>
          <a:bodyPr>
            <a:spAutoFit/>
          </a:bodyPr>
          <a:lstStyle/>
          <a:p>
            <a:r>
              <a:rPr lang="en-US" sz="1200" b="1" dirty="0">
                <a:latin typeface="Tw Cen MT" pitchFamily="34" charset="0"/>
              </a:rPr>
              <a:t>Microgenix Specialities Private Limited </a:t>
            </a:r>
          </a:p>
          <a:p>
            <a:r>
              <a:rPr lang="en-US" sz="1100" dirty="0">
                <a:latin typeface="Tw Cen MT" pitchFamily="34" charset="0"/>
              </a:rPr>
              <a:t>16,Regent Park, Chief Justice Bunglow Lane, Bodakdev, Ahmedabad – 380059 Gujarat, INDIA.</a:t>
            </a:r>
            <a:r>
              <a:rPr lang="en-US" sz="1200" dirty="0">
                <a:latin typeface="Tw Cen MT" pitchFamily="34" charset="0"/>
              </a:rPr>
              <a:t> </a:t>
            </a:r>
          </a:p>
          <a:p>
            <a:r>
              <a:rPr lang="en-US" sz="1200" dirty="0">
                <a:latin typeface="Tw Cen MT" pitchFamily="34" charset="0"/>
              </a:rPr>
              <a:t>Phone : 079 2685 93 48-51 Email – </a:t>
            </a:r>
            <a:r>
              <a:rPr lang="en-US" sz="1200" dirty="0">
                <a:latin typeface="Tw Cen MT" pitchFamily="34" charset="0"/>
                <a:hlinkClick r:id="rId3"/>
              </a:rPr>
              <a:t>info@microgenix.co.in</a:t>
            </a:r>
            <a:r>
              <a:rPr lang="en-US" sz="1200" dirty="0">
                <a:latin typeface="Tw Cen MT" pitchFamily="34" charset="0"/>
              </a:rPr>
              <a:t> ; </a:t>
            </a:r>
            <a:r>
              <a:rPr lang="en-US" sz="1200" dirty="0">
                <a:latin typeface="Tw Cen MT" pitchFamily="34" charset="0"/>
                <a:hlinkClick r:id="rId4"/>
              </a:rPr>
              <a:t>www.microgenix.co.in</a:t>
            </a:r>
            <a:r>
              <a:rPr lang="en-US" sz="1200" dirty="0">
                <a:latin typeface="Tw Cen MT" pitchFamily="34" charset="0"/>
              </a:rPr>
              <a:t>  </a:t>
            </a:r>
          </a:p>
        </p:txBody>
      </p:sp>
      <p:pic>
        <p:nvPicPr>
          <p:cNvPr id="35903" name="Picture 65" descr="Microgenix_Logo_Final"/>
          <p:cNvPicPr>
            <a:picLocks noChangeAspect="1" noChangeArrowheads="1"/>
          </p:cNvPicPr>
          <p:nvPr/>
        </p:nvPicPr>
        <p:blipFill>
          <a:blip r:embed="rId5"/>
          <a:srcRect/>
          <a:stretch>
            <a:fillRect/>
          </a:stretch>
        </p:blipFill>
        <p:spPr bwMode="auto">
          <a:xfrm>
            <a:off x="3775075" y="571500"/>
            <a:ext cx="2413000" cy="236538"/>
          </a:xfrm>
          <a:prstGeom prst="rect">
            <a:avLst/>
          </a:prstGeom>
          <a:noFill/>
          <a:ln w="9525">
            <a:noFill/>
            <a:miter lim="800000"/>
            <a:headEnd/>
            <a:tailEnd/>
          </a:ln>
        </p:spPr>
      </p:pic>
      <p:graphicFrame>
        <p:nvGraphicFramePr>
          <p:cNvPr id="20" name="Diagram 19"/>
          <p:cNvGraphicFramePr/>
          <p:nvPr>
            <p:extLst>
              <p:ext uri="{D42A27DB-BD31-4B8C-83A1-F6EECF244321}">
                <p14:modId xmlns:p14="http://schemas.microsoft.com/office/powerpoint/2010/main" val="3788547606"/>
              </p:ext>
            </p:extLst>
          </p:nvPr>
        </p:nvGraphicFramePr>
        <p:xfrm>
          <a:off x="633413" y="725488"/>
          <a:ext cx="2338387" cy="64611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9" name="Picture 61" descr="D:\New Folder (2)\images\Copy of 21597qkxmx21y7w.jpg"/>
          <p:cNvPicPr>
            <a:picLocks noChangeAspect="1" noChangeArrowheads="1"/>
          </p:cNvPicPr>
          <p:nvPr/>
        </p:nvPicPr>
        <p:blipFill>
          <a:blip r:embed="rId11"/>
          <a:srcRect/>
          <a:stretch>
            <a:fillRect/>
          </a:stretch>
        </p:blipFill>
        <p:spPr bwMode="auto">
          <a:xfrm>
            <a:off x="533400" y="2324100"/>
            <a:ext cx="2628900" cy="25527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ChangeArrowheads="1"/>
          </p:cNvSpPr>
          <p:nvPr/>
        </p:nvSpPr>
        <p:spPr bwMode="auto">
          <a:xfrm>
            <a:off x="6464300" y="3175"/>
            <a:ext cx="393700" cy="519113"/>
          </a:xfrm>
          <a:prstGeom prst="rect">
            <a:avLst/>
          </a:prstGeom>
          <a:noFill/>
          <a:ln w="9525">
            <a:noFill/>
            <a:miter lim="800000"/>
            <a:headEnd/>
            <a:tailEnd/>
          </a:ln>
        </p:spPr>
        <p:txBody>
          <a:bodyPr wrap="none" anchor="ctr">
            <a:spAutoFit/>
          </a:bodyPr>
          <a:lstStyle/>
          <a:p>
            <a:pPr algn="r"/>
            <a:r>
              <a:rPr lang="en-US" sz="2800" b="1">
                <a:solidFill>
                  <a:srgbClr val="FF0000"/>
                </a:solidFill>
                <a:latin typeface="Tahoma" pitchFamily="34" charset="0"/>
                <a:ea typeface="Times New Roman" pitchFamily="18" charset="0"/>
                <a:cs typeface="Tahoma" pitchFamily="34" charset="0"/>
              </a:rPr>
              <a:t>  </a:t>
            </a:r>
            <a:endParaRPr lang="en-US">
              <a:solidFill>
                <a:srgbClr val="FF0000"/>
              </a:solidFill>
              <a:latin typeface="Tw Cen MT" pitchFamily="34" charset="0"/>
              <a:ea typeface="Times New Roman" pitchFamily="18" charset="0"/>
              <a:cs typeface="Tahoma" pitchFamily="34" charset="0"/>
            </a:endParaRPr>
          </a:p>
        </p:txBody>
      </p:sp>
      <p:sp>
        <p:nvSpPr>
          <p:cNvPr id="28675" name="Rectangle 17"/>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a:latin typeface="Tw Cen MT" pitchFamily="34" charset="0"/>
            </a:endParaRPr>
          </a:p>
        </p:txBody>
      </p:sp>
      <p:sp>
        <p:nvSpPr>
          <p:cNvPr id="28676" name="TextBox 8"/>
          <p:cNvSpPr txBox="1">
            <a:spLocks noChangeArrowheads="1"/>
          </p:cNvSpPr>
          <p:nvPr/>
        </p:nvSpPr>
        <p:spPr bwMode="auto">
          <a:xfrm>
            <a:off x="633413" y="876300"/>
            <a:ext cx="2338387" cy="369888"/>
          </a:xfrm>
          <a:prstGeom prst="rect">
            <a:avLst/>
          </a:prstGeom>
          <a:noFill/>
          <a:ln w="9525">
            <a:noFill/>
            <a:miter lim="800000"/>
            <a:headEnd/>
            <a:tailEnd/>
          </a:ln>
        </p:spPr>
        <p:txBody>
          <a:bodyPr>
            <a:spAutoFit/>
          </a:bodyPr>
          <a:lstStyle/>
          <a:p>
            <a:pPr algn="ctr"/>
            <a:r>
              <a:rPr lang="en-US" b="1" dirty="0" err="1">
                <a:latin typeface="Tw Cen MT" pitchFamily="34" charset="0"/>
                <a:cs typeface="Arial" pitchFamily="34" charset="0"/>
              </a:rPr>
              <a:t>Pretex</a:t>
            </a:r>
            <a:r>
              <a:rPr lang="en-US" b="1" dirty="0">
                <a:latin typeface="Tw Cen MT" pitchFamily="34" charset="0"/>
                <a:cs typeface="Arial" pitchFamily="34" charset="0"/>
              </a:rPr>
              <a:t> L</a:t>
            </a:r>
          </a:p>
        </p:txBody>
      </p:sp>
      <p:sp>
        <p:nvSpPr>
          <p:cNvPr id="28677"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a:latin typeface="Tw Cen MT" pitchFamily="34" charset="0"/>
            </a:endParaRPr>
          </a:p>
        </p:txBody>
      </p:sp>
      <p:sp>
        <p:nvSpPr>
          <p:cNvPr id="28678" name="TextBox 26"/>
          <p:cNvSpPr txBox="1">
            <a:spLocks noChangeArrowheads="1"/>
          </p:cNvSpPr>
          <p:nvPr/>
        </p:nvSpPr>
        <p:spPr bwMode="auto">
          <a:xfrm>
            <a:off x="228600" y="4267200"/>
            <a:ext cx="184150" cy="366713"/>
          </a:xfrm>
          <a:prstGeom prst="rect">
            <a:avLst/>
          </a:prstGeom>
          <a:noFill/>
          <a:ln w="9525">
            <a:noFill/>
            <a:miter lim="800000"/>
            <a:headEnd/>
            <a:tailEnd/>
          </a:ln>
        </p:spPr>
        <p:txBody>
          <a:bodyPr wrap="none">
            <a:spAutoFit/>
          </a:bodyPr>
          <a:lstStyle/>
          <a:p>
            <a:endParaRPr lang="en-US">
              <a:latin typeface="Tw Cen MT" pitchFamily="34" charset="0"/>
            </a:endParaRPr>
          </a:p>
        </p:txBody>
      </p:sp>
      <p:sp>
        <p:nvSpPr>
          <p:cNvPr id="15" name="Rounded Rectangle 14"/>
          <p:cNvSpPr>
            <a:spLocks/>
          </p:cNvSpPr>
          <p:nvPr/>
        </p:nvSpPr>
        <p:spPr>
          <a:xfrm>
            <a:off x="3681413" y="6629400"/>
            <a:ext cx="2667000" cy="822325"/>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600" b="1" dirty="0">
                <a:solidFill>
                  <a:srgbClr val="000000"/>
                </a:solidFill>
                <a:latin typeface="Tw Cen MT" pitchFamily="34" charset="0"/>
              </a:rPr>
              <a:t>Dosage Guidelines</a:t>
            </a:r>
          </a:p>
          <a:p>
            <a:pPr algn="ctr">
              <a:defRPr/>
            </a:pPr>
            <a:r>
              <a:rPr lang="en-US" sz="1600" b="1" dirty="0">
                <a:solidFill>
                  <a:srgbClr val="000000"/>
                </a:solidFill>
                <a:latin typeface="Tw Cen MT" pitchFamily="34" charset="0"/>
              </a:rPr>
              <a:t>0.5 to 2 % (</a:t>
            </a:r>
            <a:r>
              <a:rPr lang="en-US" sz="1600" b="1" dirty="0" err="1">
                <a:solidFill>
                  <a:srgbClr val="000000"/>
                </a:solidFill>
                <a:latin typeface="Tw Cen MT" pitchFamily="34" charset="0"/>
              </a:rPr>
              <a:t>w.o.f</a:t>
            </a:r>
            <a:r>
              <a:rPr lang="en-US" sz="1600" b="1" dirty="0">
                <a:solidFill>
                  <a:srgbClr val="000000"/>
                </a:solidFill>
                <a:latin typeface="Tw Cen MT" pitchFamily="34" charset="0"/>
              </a:rPr>
              <a:t>)</a:t>
            </a:r>
          </a:p>
        </p:txBody>
      </p:sp>
      <p:sp>
        <p:nvSpPr>
          <p:cNvPr id="28680" name="Text Box 2"/>
          <p:cNvSpPr txBox="1">
            <a:spLocks noChangeArrowheads="1"/>
          </p:cNvSpPr>
          <p:nvPr/>
        </p:nvSpPr>
        <p:spPr bwMode="auto">
          <a:xfrm>
            <a:off x="304800" y="8724900"/>
            <a:ext cx="6227763" cy="342900"/>
          </a:xfrm>
          <a:prstGeom prst="rect">
            <a:avLst/>
          </a:prstGeom>
          <a:solidFill>
            <a:srgbClr val="FFFFFF"/>
          </a:solidFill>
          <a:ln w="9525">
            <a:noFill/>
            <a:miter lim="800000"/>
            <a:headEnd/>
            <a:tailEnd/>
          </a:ln>
        </p:spPr>
        <p:txBody>
          <a:bodyPr/>
          <a:lstStyle/>
          <a:p>
            <a:pPr>
              <a:spcAft>
                <a:spcPts val="1000"/>
              </a:spcAft>
            </a:pPr>
            <a:r>
              <a:rPr lang="en-US" sz="600" b="1">
                <a:latin typeface="Times New Roman" pitchFamily="18" charset="0"/>
              </a:rPr>
              <a:t>Disclaimer:</a:t>
            </a:r>
            <a:r>
              <a:rPr lang="en-US" sz="600">
                <a:latin typeface="Times New Roman" pitchFamily="18" charset="0"/>
              </a:rPr>
              <a:t> The information contained herein is correct to the best of our knowledge. Your attention is directed to the pertinent Technical Bulletin or Material Safety Data Sheets for the products mentioned herein. No warranty, express or implied, including warranties of merchantability or fitness for a particular purpose are made with respect to the products described herein.</a:t>
            </a:r>
            <a:endParaRPr lang="en-US" sz="1000">
              <a:latin typeface="Times New Roman" pitchFamily="18" charset="0"/>
            </a:endParaRPr>
          </a:p>
          <a:p>
            <a:endParaRPr lang="en-US" sz="1400"/>
          </a:p>
        </p:txBody>
      </p:sp>
      <p:sp>
        <p:nvSpPr>
          <p:cNvPr id="28681" name="Rectangle 22"/>
          <p:cNvSpPr>
            <a:spLocks noChangeArrowheads="1"/>
          </p:cNvSpPr>
          <p:nvPr/>
        </p:nvSpPr>
        <p:spPr bwMode="auto">
          <a:xfrm>
            <a:off x="3659188" y="923925"/>
            <a:ext cx="2614612" cy="550863"/>
          </a:xfrm>
          <a:prstGeom prst="rect">
            <a:avLst/>
          </a:prstGeom>
          <a:noFill/>
          <a:ln w="9525">
            <a:noFill/>
            <a:miter lim="800000"/>
            <a:headEnd/>
            <a:tailEnd/>
          </a:ln>
        </p:spPr>
        <p:txBody>
          <a:bodyPr anchor="ctr">
            <a:spAutoFit/>
          </a:bodyPr>
          <a:lstStyle/>
          <a:p>
            <a:pPr algn="ctr">
              <a:tabLst>
                <a:tab pos="2743200" algn="ctr"/>
                <a:tab pos="5486400" algn="r"/>
              </a:tabLst>
            </a:pPr>
            <a:r>
              <a:rPr lang="en-US" sz="1100">
                <a:latin typeface="Copperplate Gothic Light" pitchFamily="34" charset="0"/>
                <a:ea typeface="Times New Roman" pitchFamily="18" charset="0"/>
                <a:cs typeface="Arial" pitchFamily="34" charset="0"/>
              </a:rPr>
              <a:t>SPECIALITIES PRIVATE LIMITED</a:t>
            </a:r>
          </a:p>
          <a:p>
            <a:pPr algn="ctr">
              <a:tabLst>
                <a:tab pos="2743200" algn="ctr"/>
                <a:tab pos="5486400" algn="r"/>
              </a:tabLst>
            </a:pPr>
            <a:endParaRPr lang="en-US" sz="800">
              <a:latin typeface="Copperplate Gothic Light" pitchFamily="34" charset="0"/>
              <a:ea typeface="Times New Roman" pitchFamily="18" charset="0"/>
              <a:cs typeface="Arial" pitchFamily="34" charset="0"/>
            </a:endParaRPr>
          </a:p>
          <a:p>
            <a:pPr algn="ctr">
              <a:tabLst>
                <a:tab pos="2743200" algn="ctr"/>
                <a:tab pos="5486400" algn="r"/>
              </a:tabLst>
            </a:pPr>
            <a:r>
              <a:rPr lang="en-US" sz="1100" b="1">
                <a:latin typeface="Tw Cen MT" pitchFamily="34" charset="0"/>
                <a:ea typeface="Times New Roman" pitchFamily="18" charset="0"/>
                <a:cs typeface="Arial" pitchFamily="34" charset="0"/>
              </a:rPr>
              <a:t>An ISO 9001 : 2008 Certified  Company</a:t>
            </a:r>
          </a:p>
        </p:txBody>
      </p:sp>
      <p:sp>
        <p:nvSpPr>
          <p:cNvPr id="28682" name="AutoShape 2"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28683" name="AutoShape 4"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28684" name="AutoShape 6"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graphicFrame>
        <p:nvGraphicFramePr>
          <p:cNvPr id="23" name="Table 22"/>
          <p:cNvGraphicFramePr>
            <a:graphicFrameLocks noGrp="1"/>
          </p:cNvGraphicFramePr>
          <p:nvPr/>
        </p:nvGraphicFramePr>
        <p:xfrm>
          <a:off x="3681413" y="2324100"/>
          <a:ext cx="2667000" cy="411480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a:ln>
                            <a:noFill/>
                          </a:ln>
                          <a:solidFill>
                            <a:schemeClr val="bg1"/>
                          </a:solidFill>
                          <a:effectLst/>
                          <a:latin typeface="Tw Cen MT" pitchFamily="34" charset="0"/>
                          <a:ea typeface="Times New Roman" pitchFamily="18" charset="0"/>
                          <a:cs typeface="Times New Roman" pitchFamily="18" charset="0"/>
                        </a:rPr>
                        <a:t>Product Highlights</a:t>
                      </a:r>
                      <a:endParaRPr kumimoji="0" lang="en-US" sz="1200" b="1" i="0" u="none" strike="noStrike" cap="none" normalizeH="0" baseline="0" dirty="0">
                        <a:ln>
                          <a:noFill/>
                        </a:ln>
                        <a:solidFill>
                          <a:schemeClr val="bg1"/>
                        </a:solidFill>
                        <a:effectLst/>
                        <a:latin typeface="Tw Cen MT" pitchFamily="34" charset="0"/>
                      </a:endParaRPr>
                    </a:p>
                  </a:txBody>
                  <a:tcPr anchor="ctr"/>
                </a:tc>
                <a:extLst>
                  <a:ext uri="{0D108BD9-81ED-4DB2-BD59-A6C34878D82A}">
                    <a16:rowId xmlns:a16="http://schemas.microsoft.com/office/drawing/2014/main" val="10000"/>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a:solidFill>
                            <a:schemeClr val="dk1"/>
                          </a:solidFill>
                          <a:latin typeface="Tw Cen MT" pitchFamily="34" charset="0"/>
                          <a:ea typeface="+mn-ea"/>
                          <a:cs typeface="+mn-cs"/>
                        </a:rPr>
                        <a:t>Highly Concentrated </a:t>
                      </a:r>
                      <a:r>
                        <a:rPr kumimoji="0" lang="en-US" sz="1200" kern="1200" baseline="0" dirty="0">
                          <a:solidFill>
                            <a:schemeClr val="dk1"/>
                          </a:solidFill>
                          <a:latin typeface="Tw Cen MT" pitchFamily="34" charset="0"/>
                          <a:ea typeface="+mn-ea"/>
                          <a:cs typeface="+mn-cs"/>
                        </a:rPr>
                        <a:t>De-Sizing Enzyme</a:t>
                      </a:r>
                      <a:endParaRPr kumimoji="0" lang="en-US" sz="1200" kern="1200" dirty="0">
                        <a:solidFill>
                          <a:schemeClr val="dk1"/>
                        </a:solidFill>
                        <a:latin typeface="Tw Cen MT" pitchFamily="34" charset="0"/>
                        <a:ea typeface="+mn-ea"/>
                        <a:cs typeface="+mn-cs"/>
                      </a:endParaRPr>
                    </a:p>
                  </a:txBody>
                  <a:tcPr anchor="ctr"/>
                </a:tc>
                <a:extLst>
                  <a:ext uri="{0D108BD9-81ED-4DB2-BD59-A6C34878D82A}">
                    <a16:rowId xmlns:a16="http://schemas.microsoft.com/office/drawing/2014/main" val="10001"/>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a:solidFill>
                            <a:schemeClr val="dk1"/>
                          </a:solidFill>
                          <a:latin typeface="Tw Cen MT" pitchFamily="34" charset="0"/>
                          <a:ea typeface="+mn-ea"/>
                          <a:cs typeface="+mn-cs"/>
                        </a:rPr>
                        <a:t>Known as Energy Saver</a:t>
                      </a:r>
                      <a:r>
                        <a:rPr kumimoji="0" lang="en-US" sz="1200" kern="1200" baseline="0" dirty="0">
                          <a:solidFill>
                            <a:schemeClr val="dk1"/>
                          </a:solidFill>
                          <a:latin typeface="Tw Cen MT" pitchFamily="34" charset="0"/>
                          <a:ea typeface="+mn-ea"/>
                          <a:cs typeface="+mn-cs"/>
                        </a:rPr>
                        <a:t> due to</a:t>
                      </a:r>
                      <a:r>
                        <a:rPr kumimoji="0" lang="en-US" sz="1200" kern="1200" dirty="0">
                          <a:solidFill>
                            <a:schemeClr val="dk1"/>
                          </a:solidFill>
                          <a:latin typeface="Tw Cen MT" pitchFamily="34" charset="0"/>
                          <a:ea typeface="+mn-ea"/>
                          <a:cs typeface="+mn-cs"/>
                        </a:rPr>
                        <a:t> wide application temperature</a:t>
                      </a:r>
                    </a:p>
                  </a:txBody>
                  <a:tcPr anchor="ctr"/>
                </a:tc>
                <a:extLst>
                  <a:ext uri="{0D108BD9-81ED-4DB2-BD59-A6C34878D82A}">
                    <a16:rowId xmlns:a16="http://schemas.microsoft.com/office/drawing/2014/main" val="10002"/>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a:solidFill>
                            <a:schemeClr val="dk1"/>
                          </a:solidFill>
                          <a:latin typeface="Tw Cen MT" pitchFamily="34" charset="0"/>
                          <a:ea typeface="+mn-ea"/>
                          <a:cs typeface="+mn-cs"/>
                        </a:rPr>
                        <a:t>Enhance Pretreatment</a:t>
                      </a:r>
                      <a:r>
                        <a:rPr kumimoji="0" lang="en-US" sz="1200" kern="1200" baseline="0" dirty="0">
                          <a:solidFill>
                            <a:schemeClr val="dk1"/>
                          </a:solidFill>
                          <a:latin typeface="Tw Cen MT" pitchFamily="34" charset="0"/>
                          <a:ea typeface="+mn-ea"/>
                          <a:cs typeface="+mn-cs"/>
                        </a:rPr>
                        <a:t> Process</a:t>
                      </a:r>
                      <a:endParaRPr kumimoji="0" lang="en-US" sz="1200" kern="1200" dirty="0">
                        <a:solidFill>
                          <a:schemeClr val="dk1"/>
                        </a:solidFill>
                        <a:latin typeface="Tw Cen MT" pitchFamily="34" charset="0"/>
                        <a:ea typeface="+mn-ea"/>
                        <a:cs typeface="+mn-cs"/>
                      </a:endParaRPr>
                    </a:p>
                  </a:txBody>
                  <a:tcPr anchor="ctr"/>
                </a:tc>
                <a:extLst>
                  <a:ext uri="{0D108BD9-81ED-4DB2-BD59-A6C34878D82A}">
                    <a16:rowId xmlns:a16="http://schemas.microsoft.com/office/drawing/2014/main" val="10003"/>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a:solidFill>
                            <a:schemeClr val="dk1"/>
                          </a:solidFill>
                          <a:latin typeface="Tw Cen MT" pitchFamily="34" charset="0"/>
                          <a:ea typeface="+mn-ea"/>
                          <a:cs typeface="+mn-cs"/>
                        </a:rPr>
                        <a:t>Help in removal of other impurities</a:t>
                      </a:r>
                      <a:r>
                        <a:rPr kumimoji="0" lang="en-US" sz="1200" kern="1200" baseline="0" dirty="0">
                          <a:solidFill>
                            <a:schemeClr val="dk1"/>
                          </a:solidFill>
                          <a:latin typeface="Tw Cen MT" pitchFamily="34" charset="0"/>
                          <a:ea typeface="+mn-ea"/>
                          <a:cs typeface="+mn-cs"/>
                        </a:rPr>
                        <a:t> present in cellulosic material</a:t>
                      </a:r>
                      <a:endParaRPr kumimoji="0" lang="en-US" sz="1200" kern="1200" dirty="0">
                        <a:solidFill>
                          <a:schemeClr val="dk1"/>
                        </a:solidFill>
                        <a:latin typeface="Tw Cen MT" pitchFamily="34" charset="0"/>
                        <a:ea typeface="+mn-ea"/>
                        <a:cs typeface="+mn-cs"/>
                      </a:endParaRPr>
                    </a:p>
                  </a:txBody>
                  <a:tcPr anchor="ctr"/>
                </a:tc>
                <a:extLst>
                  <a:ext uri="{0D108BD9-81ED-4DB2-BD59-A6C34878D82A}">
                    <a16:rowId xmlns:a16="http://schemas.microsoft.com/office/drawing/2014/main" val="10004"/>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a:solidFill>
                            <a:schemeClr val="dk1"/>
                          </a:solidFill>
                          <a:latin typeface="Tw Cen MT" pitchFamily="34" charset="0"/>
                          <a:ea typeface="+mn-ea"/>
                          <a:cs typeface="+mn-cs"/>
                        </a:rPr>
                        <a:t>Economical</a:t>
                      </a:r>
                    </a:p>
                  </a:txBody>
                  <a:tcPr anchor="ctr"/>
                </a:tc>
                <a:extLst>
                  <a:ext uri="{0D108BD9-81ED-4DB2-BD59-A6C34878D82A}">
                    <a16:rowId xmlns:a16="http://schemas.microsoft.com/office/drawing/2014/main" val="10005"/>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w Cen MT" pitchFamily="34" charset="0"/>
                        </a:rPr>
                        <a:t>Eco-friendly</a:t>
                      </a:r>
                    </a:p>
                  </a:txBody>
                  <a:tcPr anchor="ctr"/>
                </a:tc>
                <a:extLst>
                  <a:ext uri="{0D108BD9-81ED-4DB2-BD59-A6C34878D82A}">
                    <a16:rowId xmlns:a16="http://schemas.microsoft.com/office/drawing/2014/main" val="10006"/>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a:solidFill>
                            <a:schemeClr val="dk1"/>
                          </a:solidFill>
                          <a:latin typeface="Tw Cen MT" pitchFamily="34" charset="0"/>
                          <a:ea typeface="+mn-ea"/>
                          <a:cs typeface="+mn-cs"/>
                        </a:rPr>
                        <a:t>No</a:t>
                      </a:r>
                      <a:r>
                        <a:rPr kumimoji="0" lang="en-US" sz="1200" kern="1200" baseline="0" dirty="0">
                          <a:solidFill>
                            <a:schemeClr val="dk1"/>
                          </a:solidFill>
                          <a:latin typeface="Tw Cen MT" pitchFamily="34" charset="0"/>
                          <a:ea typeface="+mn-ea"/>
                          <a:cs typeface="+mn-cs"/>
                        </a:rPr>
                        <a:t> </a:t>
                      </a:r>
                      <a:r>
                        <a:rPr kumimoji="0" lang="en-US" sz="1200" kern="1200" dirty="0">
                          <a:solidFill>
                            <a:schemeClr val="dk1"/>
                          </a:solidFill>
                          <a:latin typeface="Tw Cen MT" pitchFamily="34" charset="0"/>
                          <a:ea typeface="+mn-ea"/>
                          <a:cs typeface="+mn-cs"/>
                        </a:rPr>
                        <a:t>need to add salt</a:t>
                      </a:r>
                    </a:p>
                  </a:txBody>
                  <a:tcPr anchor="ctr"/>
                </a:tc>
                <a:extLst>
                  <a:ext uri="{0D108BD9-81ED-4DB2-BD59-A6C34878D82A}">
                    <a16:rowId xmlns:a16="http://schemas.microsoft.com/office/drawing/2014/main" val="10007"/>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a:solidFill>
                            <a:schemeClr val="dk1"/>
                          </a:solidFill>
                          <a:latin typeface="Tw Cen MT" pitchFamily="34" charset="0"/>
                          <a:ea typeface="+mn-ea"/>
                          <a:cs typeface="+mn-cs"/>
                        </a:rPr>
                        <a:t>Faster Process </a:t>
                      </a:r>
                    </a:p>
                  </a:txBody>
                  <a:tcPr anchor="ctr"/>
                </a:tc>
                <a:extLst>
                  <a:ext uri="{0D108BD9-81ED-4DB2-BD59-A6C34878D82A}">
                    <a16:rowId xmlns:a16="http://schemas.microsoft.com/office/drawing/2014/main" val="10008"/>
                  </a:ext>
                </a:extLst>
              </a:tr>
            </a:tbl>
          </a:graphicData>
        </a:graphic>
      </p:graphicFrame>
      <p:graphicFrame>
        <p:nvGraphicFramePr>
          <p:cNvPr id="24" name="Table 23"/>
          <p:cNvGraphicFramePr>
            <a:graphicFrameLocks noGrp="1"/>
          </p:cNvGraphicFramePr>
          <p:nvPr/>
        </p:nvGraphicFramePr>
        <p:xfrm>
          <a:off x="495300" y="5127625"/>
          <a:ext cx="2667000" cy="2324101"/>
        </p:xfrm>
        <a:graphic>
          <a:graphicData uri="http://schemas.openxmlformats.org/drawingml/2006/table">
            <a:tbl>
              <a:tblPr firstRow="1" bandRow="1">
                <a:tableStyleId>{5C22544A-7EE6-4342-B048-85BDC9FD1C3A}</a:tableStyleId>
              </a:tblPr>
              <a:tblGrid>
                <a:gridCol w="1276350">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tblGrid>
              <a:tr h="421973">
                <a:tc gridSpan="2">
                  <a:txBody>
                    <a:bodyPr/>
                    <a:lstStyle/>
                    <a:p>
                      <a:pPr algn="ctr"/>
                      <a:r>
                        <a:rPr lang="en-US" sz="1200" dirty="0">
                          <a:latin typeface="Tw Cen MT" pitchFamily="34" charset="0"/>
                        </a:rPr>
                        <a:t>Typical Characteristics</a:t>
                      </a:r>
                    </a:p>
                  </a:txBody>
                  <a:tcPr/>
                </a:tc>
                <a:tc hMerge="1">
                  <a:txBody>
                    <a:bodyPr/>
                    <a:lstStyle/>
                    <a:p>
                      <a:endParaRPr lang="en-US" dirty="0"/>
                    </a:p>
                  </a:txBody>
                  <a:tcPr/>
                </a:tc>
                <a:extLst>
                  <a:ext uri="{0D108BD9-81ED-4DB2-BD59-A6C34878D82A}">
                    <a16:rowId xmlns:a16="http://schemas.microsoft.com/office/drawing/2014/main" val="10000"/>
                  </a:ext>
                </a:extLst>
              </a:tr>
              <a:tr h="520240">
                <a:tc>
                  <a:txBody>
                    <a:bodyPr/>
                    <a:lstStyle/>
                    <a:p>
                      <a:pPr algn="l"/>
                      <a:r>
                        <a:rPr lang="en-US" sz="1200" dirty="0">
                          <a:latin typeface="Tw Cen MT" pitchFamily="34" charset="0"/>
                        </a:rPr>
                        <a:t>Appearance</a:t>
                      </a:r>
                    </a:p>
                  </a:txBody>
                  <a:tcPr anchor="ctr"/>
                </a:tc>
                <a:tc>
                  <a:txBody>
                    <a:bodyPr/>
                    <a:lstStyle/>
                    <a:p>
                      <a:pPr algn="l"/>
                      <a:r>
                        <a:rPr lang="en-US" sz="1200" dirty="0">
                          <a:latin typeface="Tw Cen MT" pitchFamily="34" charset="0"/>
                        </a:rPr>
                        <a:t>Light Brown</a:t>
                      </a:r>
                    </a:p>
                  </a:txBody>
                  <a:tcPr anchor="ctr"/>
                </a:tc>
                <a:extLst>
                  <a:ext uri="{0D108BD9-81ED-4DB2-BD59-A6C34878D82A}">
                    <a16:rowId xmlns:a16="http://schemas.microsoft.com/office/drawing/2014/main" val="10001"/>
                  </a:ext>
                </a:extLst>
              </a:tr>
              <a:tr h="421973">
                <a:tc>
                  <a:txBody>
                    <a:bodyPr/>
                    <a:lstStyle/>
                    <a:p>
                      <a:pPr algn="l"/>
                      <a:r>
                        <a:rPr lang="en-US" sz="1200" dirty="0">
                          <a:latin typeface="Tw Cen MT" pitchFamily="34" charset="0"/>
                        </a:rPr>
                        <a:t>Application pH</a:t>
                      </a:r>
                    </a:p>
                  </a:txBody>
                  <a:tcPr anchor="ctr"/>
                </a:tc>
                <a:tc>
                  <a:txBody>
                    <a:bodyPr/>
                    <a:lstStyle/>
                    <a:p>
                      <a:pPr algn="l"/>
                      <a:r>
                        <a:rPr lang="en-US" sz="1200" dirty="0">
                          <a:latin typeface="Tw Cen MT" pitchFamily="34" charset="0"/>
                        </a:rPr>
                        <a:t>5.5</a:t>
                      </a:r>
                      <a:r>
                        <a:rPr lang="en-US" sz="1200" baseline="0" dirty="0">
                          <a:latin typeface="Tw Cen MT" pitchFamily="34" charset="0"/>
                        </a:rPr>
                        <a:t> to 6.5</a:t>
                      </a:r>
                      <a:endParaRPr lang="en-US" sz="1200" dirty="0">
                        <a:latin typeface="Tw Cen MT" pitchFamily="34" charset="0"/>
                      </a:endParaRPr>
                    </a:p>
                  </a:txBody>
                  <a:tcPr anchor="ctr"/>
                </a:tc>
                <a:extLst>
                  <a:ext uri="{0D108BD9-81ED-4DB2-BD59-A6C34878D82A}">
                    <a16:rowId xmlns:a16="http://schemas.microsoft.com/office/drawing/2014/main" val="10002"/>
                  </a:ext>
                </a:extLst>
              </a:tr>
              <a:tr h="421973">
                <a:tc>
                  <a:txBody>
                    <a:bodyPr/>
                    <a:lstStyle/>
                    <a:p>
                      <a:pPr algn="l"/>
                      <a:r>
                        <a:rPr lang="en-US" sz="1200" dirty="0">
                          <a:latin typeface="Tw Cen MT" pitchFamily="34" charset="0"/>
                        </a:rPr>
                        <a:t>Temperature</a:t>
                      </a:r>
                    </a:p>
                  </a:txBody>
                  <a:tcPr anchor="ctr"/>
                </a:tc>
                <a:tc>
                  <a:txBody>
                    <a:bodyPr/>
                    <a:lstStyle/>
                    <a:p>
                      <a:pPr algn="l"/>
                      <a:r>
                        <a:rPr lang="en-US" sz="1200" dirty="0">
                          <a:latin typeface="Tw Cen MT" pitchFamily="34" charset="0"/>
                        </a:rPr>
                        <a:t>35 to 55 °C</a:t>
                      </a:r>
                    </a:p>
                  </a:txBody>
                  <a:tcPr anchor="ctr"/>
                </a:tc>
                <a:extLst>
                  <a:ext uri="{0D108BD9-81ED-4DB2-BD59-A6C34878D82A}">
                    <a16:rowId xmlns:a16="http://schemas.microsoft.com/office/drawing/2014/main" val="10003"/>
                  </a:ext>
                </a:extLst>
              </a:tr>
              <a:tr h="537942">
                <a:tc>
                  <a:txBody>
                    <a:bodyPr/>
                    <a:lstStyle/>
                    <a:p>
                      <a:pPr algn="l"/>
                      <a:r>
                        <a:rPr lang="en-US" sz="1200" dirty="0">
                          <a:latin typeface="Tw Cen MT" pitchFamily="34" charset="0"/>
                        </a:rPr>
                        <a:t>Compatibility</a:t>
                      </a:r>
                    </a:p>
                  </a:txBody>
                  <a:tcPr anchor="ctr"/>
                </a:tc>
                <a:tc>
                  <a:txBody>
                    <a:bodyPr/>
                    <a:lstStyle/>
                    <a:p>
                      <a:pPr algn="l"/>
                      <a:r>
                        <a:rPr lang="en-US" sz="1200" dirty="0">
                          <a:latin typeface="Tw Cen MT" pitchFamily="34" charset="0"/>
                        </a:rPr>
                        <a:t>Non-ionic Wetting</a:t>
                      </a:r>
                      <a:r>
                        <a:rPr lang="en-US" sz="1200" baseline="0" dirty="0">
                          <a:latin typeface="Tw Cen MT" pitchFamily="34" charset="0"/>
                        </a:rPr>
                        <a:t> agent</a:t>
                      </a:r>
                      <a:endParaRPr lang="en-US" sz="1200" dirty="0">
                        <a:latin typeface="Tw Cen MT" pitchFamily="34" charset="0"/>
                      </a:endParaRPr>
                    </a:p>
                  </a:txBody>
                  <a:tcPr anchor="ctr"/>
                </a:tc>
                <a:extLst>
                  <a:ext uri="{0D108BD9-81ED-4DB2-BD59-A6C34878D82A}">
                    <a16:rowId xmlns:a16="http://schemas.microsoft.com/office/drawing/2014/main" val="10004"/>
                  </a:ext>
                </a:extLst>
              </a:tr>
            </a:tbl>
          </a:graphicData>
        </a:graphic>
      </p:graphicFrame>
      <p:sp>
        <p:nvSpPr>
          <p:cNvPr id="28726" name="TextBox 22"/>
          <p:cNvSpPr txBox="1">
            <a:spLocks noChangeArrowheads="1"/>
          </p:cNvSpPr>
          <p:nvPr/>
        </p:nvSpPr>
        <p:spPr bwMode="auto">
          <a:xfrm>
            <a:off x="419100" y="8002588"/>
            <a:ext cx="5981700" cy="639762"/>
          </a:xfrm>
          <a:prstGeom prst="rect">
            <a:avLst/>
          </a:prstGeom>
          <a:noFill/>
          <a:ln w="9525">
            <a:noFill/>
            <a:miter lim="800000"/>
            <a:headEnd/>
            <a:tailEnd/>
          </a:ln>
        </p:spPr>
        <p:txBody>
          <a:bodyPr>
            <a:spAutoFit/>
          </a:bodyPr>
          <a:lstStyle/>
          <a:p>
            <a:r>
              <a:rPr lang="en-US" sz="1200" b="1">
                <a:latin typeface="Tw Cen MT" pitchFamily="34" charset="0"/>
              </a:rPr>
              <a:t>Microgenix Specialities Private Limited </a:t>
            </a:r>
          </a:p>
          <a:p>
            <a:r>
              <a:rPr lang="en-US" sz="1100">
                <a:latin typeface="Tw Cen MT" pitchFamily="34" charset="0"/>
              </a:rPr>
              <a:t>16,Regent Park, Chief Justice Bunglow Lane, Bodakdev, Ahmedabad – 380059 Gujarat, INDIA.</a:t>
            </a:r>
            <a:r>
              <a:rPr lang="en-US" sz="1200">
                <a:latin typeface="Tw Cen MT" pitchFamily="34" charset="0"/>
              </a:rPr>
              <a:t> </a:t>
            </a:r>
          </a:p>
          <a:p>
            <a:r>
              <a:rPr lang="en-US" sz="1200">
                <a:latin typeface="Tw Cen MT" pitchFamily="34" charset="0"/>
              </a:rPr>
              <a:t>Phone : 079 2685 93 48-51 Email – </a:t>
            </a:r>
            <a:r>
              <a:rPr lang="en-US" sz="1200">
                <a:latin typeface="Tw Cen MT" pitchFamily="34" charset="0"/>
                <a:hlinkClick r:id="rId4"/>
              </a:rPr>
              <a:t>info@microgenix.co.in</a:t>
            </a:r>
            <a:r>
              <a:rPr lang="en-US" sz="1200">
                <a:latin typeface="Tw Cen MT" pitchFamily="34" charset="0"/>
              </a:rPr>
              <a:t> ; </a:t>
            </a:r>
            <a:r>
              <a:rPr lang="en-US" sz="1200">
                <a:latin typeface="Tw Cen MT" pitchFamily="34" charset="0"/>
                <a:hlinkClick r:id="rId5"/>
              </a:rPr>
              <a:t>www.microgenix.co.in</a:t>
            </a:r>
            <a:r>
              <a:rPr lang="en-US" sz="1200">
                <a:latin typeface="Tw Cen MT" pitchFamily="34" charset="0"/>
              </a:rPr>
              <a:t>  </a:t>
            </a:r>
          </a:p>
        </p:txBody>
      </p:sp>
      <p:pic>
        <p:nvPicPr>
          <p:cNvPr id="28727" name="Picture 65" descr="Microgenix_Logo_Final"/>
          <p:cNvPicPr>
            <a:picLocks noChangeAspect="1" noChangeArrowheads="1"/>
          </p:cNvPicPr>
          <p:nvPr/>
        </p:nvPicPr>
        <p:blipFill>
          <a:blip r:embed="rId6"/>
          <a:srcRect/>
          <a:stretch>
            <a:fillRect/>
          </a:stretch>
        </p:blipFill>
        <p:spPr bwMode="auto">
          <a:xfrm>
            <a:off x="3775075" y="571500"/>
            <a:ext cx="2413000" cy="236538"/>
          </a:xfrm>
          <a:prstGeom prst="rect">
            <a:avLst/>
          </a:prstGeom>
          <a:noFill/>
          <a:ln w="9525">
            <a:noFill/>
            <a:miter lim="800000"/>
            <a:headEnd/>
            <a:tailEnd/>
          </a:ln>
        </p:spPr>
      </p:pic>
      <p:sp>
        <p:nvSpPr>
          <p:cNvPr id="28729" name="TextBox 14"/>
          <p:cNvSpPr txBox="1">
            <a:spLocks noChangeArrowheads="1"/>
          </p:cNvSpPr>
          <p:nvPr/>
        </p:nvSpPr>
        <p:spPr bwMode="auto">
          <a:xfrm>
            <a:off x="419100" y="7620000"/>
            <a:ext cx="5943600" cy="246063"/>
          </a:xfrm>
          <a:prstGeom prst="rect">
            <a:avLst/>
          </a:prstGeom>
          <a:noFill/>
          <a:ln w="9525">
            <a:noFill/>
            <a:miter lim="800000"/>
            <a:headEnd/>
            <a:tailEnd/>
          </a:ln>
        </p:spPr>
        <p:txBody>
          <a:bodyPr>
            <a:spAutoFit/>
          </a:bodyPr>
          <a:lstStyle/>
          <a:p>
            <a:r>
              <a:rPr lang="en-US" sz="1000" b="1" i="1" dirty="0">
                <a:latin typeface="Tw Cen MT" pitchFamily="34" charset="0"/>
              </a:rPr>
              <a:t>Note : </a:t>
            </a:r>
            <a:r>
              <a:rPr lang="en-US" sz="1000" dirty="0">
                <a:latin typeface="Tw Cen MT" pitchFamily="34" charset="0"/>
              </a:rPr>
              <a:t>Self life- 6 month if stored closed container in cool &amp; dry place, away from direct sunlight.</a:t>
            </a:r>
            <a:endParaRPr lang="en-US" sz="1000" b="1" i="1" dirty="0">
              <a:latin typeface="Tw Cen MT" pitchFamily="34" charset="0"/>
            </a:endParaRPr>
          </a:p>
        </p:txBody>
      </p:sp>
      <p:pic>
        <p:nvPicPr>
          <p:cNvPr id="19" name="Picture 61" descr="D:\New Folder (2)\images\Copy of 30233xifl8t6tz3.jpg"/>
          <p:cNvPicPr>
            <a:picLocks noChangeAspect="1" noChangeArrowheads="1"/>
          </p:cNvPicPr>
          <p:nvPr/>
        </p:nvPicPr>
        <p:blipFill>
          <a:blip r:embed="rId7"/>
          <a:srcRect/>
          <a:stretch>
            <a:fillRect/>
          </a:stretch>
        </p:blipFill>
        <p:spPr bwMode="auto">
          <a:xfrm>
            <a:off x="495300" y="2324100"/>
            <a:ext cx="2667000" cy="249555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ChangeArrowheads="1"/>
          </p:cNvSpPr>
          <p:nvPr/>
        </p:nvSpPr>
        <p:spPr bwMode="auto">
          <a:xfrm>
            <a:off x="6464300" y="3175"/>
            <a:ext cx="393700" cy="519113"/>
          </a:xfrm>
          <a:prstGeom prst="rect">
            <a:avLst/>
          </a:prstGeom>
          <a:noFill/>
          <a:ln w="9525">
            <a:noFill/>
            <a:miter lim="800000"/>
            <a:headEnd/>
            <a:tailEnd/>
          </a:ln>
        </p:spPr>
        <p:txBody>
          <a:bodyPr wrap="none" anchor="ctr">
            <a:spAutoFit/>
          </a:bodyPr>
          <a:lstStyle/>
          <a:p>
            <a:pPr algn="r"/>
            <a:r>
              <a:rPr lang="en-US" sz="2800" b="1" dirty="0">
                <a:solidFill>
                  <a:srgbClr val="FF0000"/>
                </a:solidFill>
                <a:latin typeface="Tahoma" pitchFamily="34" charset="0"/>
                <a:ea typeface="Times New Roman" pitchFamily="18" charset="0"/>
                <a:cs typeface="Tahoma" pitchFamily="34" charset="0"/>
              </a:rPr>
              <a:t>  </a:t>
            </a:r>
            <a:endParaRPr lang="en-US" dirty="0">
              <a:solidFill>
                <a:srgbClr val="FF0000"/>
              </a:solidFill>
              <a:latin typeface="Tw Cen MT" pitchFamily="34" charset="0"/>
              <a:ea typeface="Times New Roman" pitchFamily="18" charset="0"/>
              <a:cs typeface="Tahoma" pitchFamily="34" charset="0"/>
            </a:endParaRPr>
          </a:p>
        </p:txBody>
      </p:sp>
      <p:sp>
        <p:nvSpPr>
          <p:cNvPr id="24579" name="Rectangle 17"/>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dirty="0">
              <a:latin typeface="Tw Cen MT" pitchFamily="34" charset="0"/>
            </a:endParaRPr>
          </a:p>
        </p:txBody>
      </p:sp>
      <p:sp>
        <p:nvSpPr>
          <p:cNvPr id="24580" name="TextBox 8"/>
          <p:cNvSpPr txBox="1">
            <a:spLocks noChangeArrowheads="1"/>
          </p:cNvSpPr>
          <p:nvPr/>
        </p:nvSpPr>
        <p:spPr bwMode="auto">
          <a:xfrm>
            <a:off x="633413" y="876300"/>
            <a:ext cx="2338387" cy="369888"/>
          </a:xfrm>
          <a:prstGeom prst="rect">
            <a:avLst/>
          </a:prstGeom>
          <a:noFill/>
          <a:ln w="9525">
            <a:noFill/>
            <a:miter lim="800000"/>
            <a:headEnd/>
            <a:tailEnd/>
          </a:ln>
        </p:spPr>
        <p:txBody>
          <a:bodyPr>
            <a:spAutoFit/>
          </a:bodyPr>
          <a:lstStyle/>
          <a:p>
            <a:pPr algn="ctr"/>
            <a:r>
              <a:rPr lang="en-US" b="1" dirty="0">
                <a:latin typeface="Tw Cen MT" pitchFamily="34" charset="0"/>
                <a:cs typeface="Arial" pitchFamily="34" charset="0"/>
              </a:rPr>
              <a:t>Cellex NB New</a:t>
            </a:r>
          </a:p>
        </p:txBody>
      </p:sp>
      <p:sp>
        <p:nvSpPr>
          <p:cNvPr id="24581"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dirty="0">
              <a:latin typeface="Tw Cen MT" pitchFamily="34" charset="0"/>
            </a:endParaRPr>
          </a:p>
        </p:txBody>
      </p:sp>
      <p:sp>
        <p:nvSpPr>
          <p:cNvPr id="24582" name="TextBox 26"/>
          <p:cNvSpPr txBox="1">
            <a:spLocks noChangeArrowheads="1"/>
          </p:cNvSpPr>
          <p:nvPr/>
        </p:nvSpPr>
        <p:spPr bwMode="auto">
          <a:xfrm>
            <a:off x="228600" y="4267200"/>
            <a:ext cx="184150" cy="366713"/>
          </a:xfrm>
          <a:prstGeom prst="rect">
            <a:avLst/>
          </a:prstGeom>
          <a:noFill/>
          <a:ln w="9525">
            <a:noFill/>
            <a:miter lim="800000"/>
            <a:headEnd/>
            <a:tailEnd/>
          </a:ln>
        </p:spPr>
        <p:txBody>
          <a:bodyPr wrap="none">
            <a:spAutoFit/>
          </a:bodyPr>
          <a:lstStyle/>
          <a:p>
            <a:endParaRPr lang="en-US" dirty="0">
              <a:latin typeface="Tw Cen MT" pitchFamily="34" charset="0"/>
            </a:endParaRPr>
          </a:p>
        </p:txBody>
      </p:sp>
      <p:sp>
        <p:nvSpPr>
          <p:cNvPr id="24583" name="Text Box 2"/>
          <p:cNvSpPr txBox="1">
            <a:spLocks noChangeArrowheads="1"/>
          </p:cNvSpPr>
          <p:nvPr/>
        </p:nvSpPr>
        <p:spPr bwMode="auto">
          <a:xfrm>
            <a:off x="304800" y="8724900"/>
            <a:ext cx="6227763" cy="342900"/>
          </a:xfrm>
          <a:prstGeom prst="rect">
            <a:avLst/>
          </a:prstGeom>
          <a:solidFill>
            <a:srgbClr val="FFFFFF"/>
          </a:solidFill>
          <a:ln w="9525">
            <a:noFill/>
            <a:miter lim="800000"/>
            <a:headEnd/>
            <a:tailEnd/>
          </a:ln>
        </p:spPr>
        <p:txBody>
          <a:bodyPr/>
          <a:lstStyle/>
          <a:p>
            <a:pPr>
              <a:spcAft>
                <a:spcPts val="1000"/>
              </a:spcAft>
            </a:pPr>
            <a:r>
              <a:rPr lang="en-US" sz="600" b="1" dirty="0">
                <a:latin typeface="Times New Roman" pitchFamily="18" charset="0"/>
              </a:rPr>
              <a:t>Disclaimer:</a:t>
            </a:r>
            <a:r>
              <a:rPr lang="en-US" sz="600" dirty="0">
                <a:latin typeface="Times New Roman" pitchFamily="18" charset="0"/>
              </a:rPr>
              <a:t> The information contained herein is correct to the best of our knowledge. Your attention is directed to the pertinent Technical Bulletin or Material Safety Data Sheets for the products mentioned herein. No warranty, express or implied, including warranties of merchantability or fitness for a particular purpose are made with respect to the products described herein.</a:t>
            </a:r>
            <a:endParaRPr lang="en-US" sz="1000" dirty="0">
              <a:latin typeface="Times New Roman" pitchFamily="18" charset="0"/>
            </a:endParaRPr>
          </a:p>
          <a:p>
            <a:endParaRPr lang="en-US" sz="1400" dirty="0"/>
          </a:p>
        </p:txBody>
      </p:sp>
      <p:sp>
        <p:nvSpPr>
          <p:cNvPr id="24584" name="Rectangle 22"/>
          <p:cNvSpPr>
            <a:spLocks noChangeArrowheads="1"/>
          </p:cNvSpPr>
          <p:nvPr/>
        </p:nvSpPr>
        <p:spPr bwMode="auto">
          <a:xfrm>
            <a:off x="3659188" y="923925"/>
            <a:ext cx="2614612" cy="550863"/>
          </a:xfrm>
          <a:prstGeom prst="rect">
            <a:avLst/>
          </a:prstGeom>
          <a:noFill/>
          <a:ln w="9525">
            <a:noFill/>
            <a:miter lim="800000"/>
            <a:headEnd/>
            <a:tailEnd/>
          </a:ln>
        </p:spPr>
        <p:txBody>
          <a:bodyPr anchor="ctr">
            <a:spAutoFit/>
          </a:bodyPr>
          <a:lstStyle/>
          <a:p>
            <a:pPr algn="ctr">
              <a:tabLst>
                <a:tab pos="2743200" algn="ctr"/>
                <a:tab pos="5486400" algn="r"/>
              </a:tabLst>
            </a:pPr>
            <a:r>
              <a:rPr lang="en-US" sz="1100" dirty="0">
                <a:latin typeface="Copperplate Gothic Light" pitchFamily="34" charset="0"/>
                <a:ea typeface="Times New Roman" pitchFamily="18" charset="0"/>
                <a:cs typeface="Arial" pitchFamily="34" charset="0"/>
              </a:rPr>
              <a:t>SPECIALITIES PRIVATE LIMITED</a:t>
            </a:r>
          </a:p>
          <a:p>
            <a:pPr algn="ctr">
              <a:tabLst>
                <a:tab pos="2743200" algn="ctr"/>
                <a:tab pos="5486400" algn="r"/>
              </a:tabLst>
            </a:pPr>
            <a:endParaRPr lang="en-US" sz="800" dirty="0">
              <a:latin typeface="Copperplate Gothic Light" pitchFamily="34" charset="0"/>
              <a:ea typeface="Times New Roman" pitchFamily="18" charset="0"/>
              <a:cs typeface="Arial" pitchFamily="34" charset="0"/>
            </a:endParaRPr>
          </a:p>
          <a:p>
            <a:pPr algn="ctr">
              <a:tabLst>
                <a:tab pos="2743200" algn="ctr"/>
                <a:tab pos="5486400" algn="r"/>
              </a:tabLst>
            </a:pPr>
            <a:r>
              <a:rPr lang="en-US" sz="1100" b="1" dirty="0">
                <a:latin typeface="Tw Cen MT" pitchFamily="34" charset="0"/>
                <a:ea typeface="Times New Roman" pitchFamily="18" charset="0"/>
                <a:cs typeface="Arial" pitchFamily="34" charset="0"/>
              </a:rPr>
              <a:t>An ISO 9001 : 2008 Certified  Company</a:t>
            </a:r>
          </a:p>
        </p:txBody>
      </p:sp>
      <p:sp>
        <p:nvSpPr>
          <p:cNvPr id="24585" name="AutoShape 2"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sp>
        <p:nvSpPr>
          <p:cNvPr id="24586" name="AutoShape 4"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sp>
        <p:nvSpPr>
          <p:cNvPr id="24587" name="AutoShape 6"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graphicFrame>
        <p:nvGraphicFramePr>
          <p:cNvPr id="25673" name="Group 73"/>
          <p:cNvGraphicFramePr>
            <a:graphicFrameLocks noGrp="1"/>
          </p:cNvGraphicFramePr>
          <p:nvPr/>
        </p:nvGraphicFramePr>
        <p:xfrm>
          <a:off x="3681413" y="2324100"/>
          <a:ext cx="2667000" cy="4343400"/>
        </p:xfrm>
        <a:graphic>
          <a:graphicData uri="http://schemas.openxmlformats.org/drawingml/2006/table">
            <a:tbl>
              <a:tblPr/>
              <a:tblGrid>
                <a:gridCol w="2667000">
                  <a:extLst>
                    <a:ext uri="{9D8B030D-6E8A-4147-A177-3AD203B41FA5}">
                      <a16:colId xmlns:a16="http://schemas.microsoft.com/office/drawing/2014/main" val="20000"/>
                    </a:ext>
                  </a:extLst>
                </a:gridCol>
              </a:tblGrid>
              <a:tr h="542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w Cen MT" pitchFamily="34" charset="0"/>
                          <a:cs typeface="Times New Roman" pitchFamily="18" charset="0"/>
                        </a:rPr>
                        <a:t>Product Highlights</a:t>
                      </a:r>
                      <a:endParaRPr kumimoji="0" lang="en-US" sz="1200" b="1" i="0" u="none" strike="noStrike" cap="none" normalizeH="0" baseline="0" dirty="0">
                        <a:ln>
                          <a:noFill/>
                        </a:ln>
                        <a:solidFill>
                          <a:schemeClr val="bg1"/>
                        </a:solidFill>
                        <a:effectLst/>
                        <a:latin typeface="Tw Cen MT"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42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dirty="0">
                          <a:solidFill>
                            <a:schemeClr val="tx1"/>
                          </a:solidFill>
                          <a:latin typeface="Tw Cen MT" pitchFamily="34" charset="0"/>
                          <a:ea typeface="+mn-ea"/>
                          <a:cs typeface="+mn-cs"/>
                        </a:rPr>
                        <a:t>Energy Saving Neutral Cellulase Enzyme</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extLst>
                  <a:ext uri="{0D108BD9-81ED-4DB2-BD59-A6C34878D82A}">
                    <a16:rowId xmlns:a16="http://schemas.microsoft.com/office/drawing/2014/main" val="10001"/>
                  </a:ext>
                </a:extLst>
              </a:tr>
              <a:tr h="542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baseline="0" dirty="0">
                          <a:solidFill>
                            <a:schemeClr val="tx1"/>
                          </a:solidFill>
                          <a:latin typeface="Tw Cen MT" pitchFamily="34" charset="0"/>
                          <a:ea typeface="+mn-ea"/>
                          <a:cs typeface="+mn-cs"/>
                        </a:rPr>
                        <a:t>100% Phosphate Free Preparation</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extLst>
                  <a:ext uri="{0D108BD9-81ED-4DB2-BD59-A6C34878D82A}">
                    <a16:rowId xmlns:a16="http://schemas.microsoft.com/office/drawing/2014/main" val="10002"/>
                  </a:ext>
                </a:extLst>
              </a:tr>
              <a:tr h="542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baseline="0" dirty="0">
                          <a:solidFill>
                            <a:schemeClr val="tx1"/>
                          </a:solidFill>
                          <a:latin typeface="Tw Cen MT" pitchFamily="34" charset="0"/>
                          <a:ea typeface="+mn-ea"/>
                          <a:cs typeface="+mn-cs"/>
                        </a:rPr>
                        <a:t>100% APEO &amp; NPEO Free</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extLst>
                  <a:ext uri="{0D108BD9-81ED-4DB2-BD59-A6C34878D82A}">
                    <a16:rowId xmlns:a16="http://schemas.microsoft.com/office/drawing/2014/main" val="10003"/>
                  </a:ext>
                </a:extLst>
              </a:tr>
              <a:tr h="542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baseline="0" dirty="0">
                          <a:solidFill>
                            <a:schemeClr val="tx1"/>
                          </a:solidFill>
                          <a:latin typeface="Tw Cen MT" pitchFamily="34" charset="0"/>
                          <a:ea typeface="+mn-ea"/>
                          <a:cs typeface="+mn-cs"/>
                        </a:rPr>
                        <a:t>Very Low Back-staining</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extLst>
                  <a:ext uri="{0D108BD9-81ED-4DB2-BD59-A6C34878D82A}">
                    <a16:rowId xmlns:a16="http://schemas.microsoft.com/office/drawing/2014/main" val="10004"/>
                  </a:ext>
                </a:extLst>
              </a:tr>
              <a:tr h="542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baseline="0" dirty="0">
                          <a:solidFill>
                            <a:schemeClr val="tx1"/>
                          </a:solidFill>
                          <a:latin typeface="Tw Cen MT" pitchFamily="34" charset="0"/>
                          <a:ea typeface="+mn-ea"/>
                          <a:cs typeface="+mn-cs"/>
                        </a:rPr>
                        <a:t>High Contrast &amp; Grey Cast</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extLst>
                  <a:ext uri="{0D108BD9-81ED-4DB2-BD59-A6C34878D82A}">
                    <a16:rowId xmlns:a16="http://schemas.microsoft.com/office/drawing/2014/main" val="10005"/>
                  </a:ext>
                </a:extLst>
              </a:tr>
              <a:tr h="542925">
                <a:tc>
                  <a:txBody>
                    <a:bodyPr/>
                    <a:lstStyle/>
                    <a:p>
                      <a:pPr lvl="0"/>
                      <a:r>
                        <a:rPr lang="en-US" sz="1200" kern="1200" dirty="0">
                          <a:solidFill>
                            <a:schemeClr val="tx1"/>
                          </a:solidFill>
                          <a:latin typeface="Tw Cen MT" pitchFamily="34" charset="0"/>
                          <a:ea typeface="+mn-ea"/>
                          <a:cs typeface="+mn-cs"/>
                        </a:rPr>
                        <a:t>Low Temperature Applicable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extLst>
                  <a:ext uri="{0D108BD9-81ED-4DB2-BD59-A6C34878D82A}">
                    <a16:rowId xmlns:a16="http://schemas.microsoft.com/office/drawing/2014/main" val="10006"/>
                  </a:ext>
                </a:extLst>
              </a:tr>
              <a:tr h="542925">
                <a:tc>
                  <a:txBody>
                    <a:bodyPr/>
                    <a:lstStyle/>
                    <a:p>
                      <a:pPr lvl="0"/>
                      <a:r>
                        <a:rPr lang="en-US" sz="1200" kern="1200" dirty="0">
                          <a:solidFill>
                            <a:schemeClr val="tx1"/>
                          </a:solidFill>
                          <a:latin typeface="Tw Cen MT" pitchFamily="34" charset="0"/>
                          <a:ea typeface="+mn-ea"/>
                          <a:cs typeface="+mn-cs"/>
                        </a:rPr>
                        <a:t>Highly Economical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extLst>
                  <a:ext uri="{0D108BD9-81ED-4DB2-BD59-A6C34878D82A}">
                    <a16:rowId xmlns:a16="http://schemas.microsoft.com/office/drawing/2014/main" val="10007"/>
                  </a:ext>
                </a:extLst>
              </a:tr>
            </a:tbl>
          </a:graphicData>
        </a:graphic>
      </p:graphicFrame>
      <p:graphicFrame>
        <p:nvGraphicFramePr>
          <p:cNvPr id="25717" name="Group 117"/>
          <p:cNvGraphicFramePr>
            <a:graphicFrameLocks noGrp="1"/>
          </p:cNvGraphicFramePr>
          <p:nvPr/>
        </p:nvGraphicFramePr>
        <p:xfrm>
          <a:off x="495300" y="5127625"/>
          <a:ext cx="2667000" cy="2593976"/>
        </p:xfrm>
        <a:graphic>
          <a:graphicData uri="http://schemas.openxmlformats.org/drawingml/2006/table">
            <a:tbl>
              <a:tblPr/>
              <a:tblGrid>
                <a:gridCol w="1276350">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tblGrid>
              <a:tr h="50629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Tw Cen MT" pitchFamily="34" charset="0"/>
                        </a:rPr>
                        <a:t>Typical Characteristics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5036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pitchFamily="34" charset="0"/>
                        </a:rPr>
                        <a:t>pH range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w Cen MT" pitchFamily="34" charset="0"/>
                        </a:rPr>
                        <a:t>6-7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extLst>
                  <a:ext uri="{0D108BD9-81ED-4DB2-BD59-A6C34878D82A}">
                    <a16:rowId xmlns:a16="http://schemas.microsoft.com/office/drawing/2014/main" val="10001"/>
                  </a:ext>
                </a:extLst>
              </a:tr>
              <a:tr h="5062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w Cen MT" pitchFamily="34" charset="0"/>
                        </a:rPr>
                        <a:t>Liquor ratio</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w Cen MT" pitchFamily="34" charset="0"/>
                        </a:rPr>
                        <a:t>1 : 6/8/10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extLst>
                  <a:ext uri="{0D108BD9-81ED-4DB2-BD59-A6C34878D82A}">
                    <a16:rowId xmlns:a16="http://schemas.microsoft.com/office/drawing/2014/main" val="10002"/>
                  </a:ext>
                </a:extLst>
              </a:tr>
              <a:tr h="5062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w Cen MT" pitchFamily="34" charset="0"/>
                        </a:rPr>
                        <a:t>Temperature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w Cen MT" pitchFamily="34" charset="0"/>
                        </a:rPr>
                        <a:t>35-45°C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extLst>
                  <a:ext uri="{0D108BD9-81ED-4DB2-BD59-A6C34878D82A}">
                    <a16:rowId xmlns:a16="http://schemas.microsoft.com/office/drawing/2014/main" val="10003"/>
                  </a:ext>
                </a:extLst>
              </a:tr>
              <a:tr h="5713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w Cen MT" pitchFamily="34" charset="0"/>
                        </a:rPr>
                        <a:t>Time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w Cen MT" pitchFamily="34" charset="0"/>
                        </a:rPr>
                        <a:t>30-90 min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extLst>
                  <a:ext uri="{0D108BD9-81ED-4DB2-BD59-A6C34878D82A}">
                    <a16:rowId xmlns:a16="http://schemas.microsoft.com/office/drawing/2014/main" val="10004"/>
                  </a:ext>
                </a:extLst>
              </a:tr>
            </a:tbl>
          </a:graphicData>
        </a:graphic>
      </p:graphicFrame>
      <p:sp>
        <p:nvSpPr>
          <p:cNvPr id="15" name="Rounded Rectangle 14"/>
          <p:cNvSpPr>
            <a:spLocks/>
          </p:cNvSpPr>
          <p:nvPr/>
        </p:nvSpPr>
        <p:spPr>
          <a:xfrm>
            <a:off x="3681413" y="6899275"/>
            <a:ext cx="2667000" cy="822325"/>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600" b="1" dirty="0">
                <a:solidFill>
                  <a:srgbClr val="000000"/>
                </a:solidFill>
                <a:latin typeface="Tw Cen MT" pitchFamily="34" charset="0"/>
              </a:rPr>
              <a:t>Dosage Guidelines</a:t>
            </a:r>
          </a:p>
          <a:p>
            <a:pPr algn="ctr">
              <a:defRPr/>
            </a:pPr>
            <a:r>
              <a:rPr lang="en-US" sz="1400" dirty="0">
                <a:solidFill>
                  <a:srgbClr val="000000"/>
                </a:solidFill>
                <a:latin typeface="Tw Cen MT" pitchFamily="34" charset="0"/>
              </a:rPr>
              <a:t>0.5 to 2 % (w.o.f.)</a:t>
            </a:r>
          </a:p>
        </p:txBody>
      </p:sp>
      <p:sp>
        <p:nvSpPr>
          <p:cNvPr id="24630" name="TextBox 22"/>
          <p:cNvSpPr txBox="1">
            <a:spLocks noChangeArrowheads="1"/>
          </p:cNvSpPr>
          <p:nvPr/>
        </p:nvSpPr>
        <p:spPr bwMode="auto">
          <a:xfrm>
            <a:off x="419100" y="8002588"/>
            <a:ext cx="5981700" cy="646331"/>
          </a:xfrm>
          <a:prstGeom prst="rect">
            <a:avLst/>
          </a:prstGeom>
          <a:noFill/>
          <a:ln w="9525">
            <a:noFill/>
            <a:miter lim="800000"/>
            <a:headEnd/>
            <a:tailEnd/>
          </a:ln>
        </p:spPr>
        <p:txBody>
          <a:bodyPr>
            <a:spAutoFit/>
          </a:bodyPr>
          <a:lstStyle/>
          <a:p>
            <a:r>
              <a:rPr lang="en-US" sz="1200" b="1" dirty="0">
                <a:latin typeface="Tw Cen MT" pitchFamily="34" charset="0"/>
              </a:rPr>
              <a:t>Microgenix Specialities Private Limited </a:t>
            </a:r>
          </a:p>
          <a:p>
            <a:r>
              <a:rPr lang="en-US" sz="1100" dirty="0">
                <a:latin typeface="Tw Cen MT" pitchFamily="34" charset="0"/>
              </a:rPr>
              <a:t>16,Regent Park, Chief Justice Bunglow Lane, Bodakdev, Ahmedabad – 380059 Gujarat, INDIA.</a:t>
            </a:r>
            <a:r>
              <a:rPr lang="en-US" sz="1200" dirty="0">
                <a:latin typeface="Tw Cen MT" pitchFamily="34" charset="0"/>
              </a:rPr>
              <a:t> </a:t>
            </a:r>
          </a:p>
          <a:p>
            <a:r>
              <a:rPr lang="en-US" sz="1200" dirty="0">
                <a:latin typeface="Tw Cen MT" pitchFamily="34" charset="0"/>
              </a:rPr>
              <a:t>Phone : 079 2685 93 48-51 Email – </a:t>
            </a:r>
            <a:r>
              <a:rPr lang="en-US" sz="1200" dirty="0">
                <a:latin typeface="Tw Cen MT" pitchFamily="34" charset="0"/>
                <a:hlinkClick r:id="rId4"/>
              </a:rPr>
              <a:t>info@microgenix.co.in</a:t>
            </a:r>
            <a:r>
              <a:rPr lang="en-US" sz="1200" dirty="0">
                <a:latin typeface="Tw Cen MT" pitchFamily="34" charset="0"/>
              </a:rPr>
              <a:t> ; </a:t>
            </a:r>
            <a:r>
              <a:rPr lang="en-US" sz="1200" dirty="0">
                <a:latin typeface="Tw Cen MT" pitchFamily="34" charset="0"/>
                <a:hlinkClick r:id="rId5"/>
              </a:rPr>
              <a:t>www.microgenix.co.in</a:t>
            </a:r>
            <a:r>
              <a:rPr lang="en-US" sz="1200" dirty="0">
                <a:latin typeface="Tw Cen MT" pitchFamily="34" charset="0"/>
              </a:rPr>
              <a:t>  </a:t>
            </a:r>
          </a:p>
        </p:txBody>
      </p:sp>
      <p:pic>
        <p:nvPicPr>
          <p:cNvPr id="24632" name="Picture 120" descr="Microgenix_Logo_Final"/>
          <p:cNvPicPr>
            <a:picLocks noChangeAspect="1" noChangeArrowheads="1"/>
          </p:cNvPicPr>
          <p:nvPr/>
        </p:nvPicPr>
        <p:blipFill>
          <a:blip r:embed="rId6"/>
          <a:srcRect/>
          <a:stretch>
            <a:fillRect/>
          </a:stretch>
        </p:blipFill>
        <p:spPr bwMode="auto">
          <a:xfrm>
            <a:off x="3775075" y="571500"/>
            <a:ext cx="2413000" cy="236538"/>
          </a:xfrm>
          <a:prstGeom prst="rect">
            <a:avLst/>
          </a:prstGeom>
          <a:noFill/>
          <a:ln w="9525">
            <a:noFill/>
            <a:miter lim="800000"/>
            <a:headEnd/>
            <a:tailEnd/>
          </a:ln>
        </p:spPr>
      </p:pic>
      <p:pic>
        <p:nvPicPr>
          <p:cNvPr id="18" name="Picture 68" descr="D:\New Folder (2)\images\1140778v1v8qvbj.jpg"/>
          <p:cNvPicPr>
            <a:picLocks noChangeAspect="1" noChangeArrowheads="1"/>
          </p:cNvPicPr>
          <p:nvPr/>
        </p:nvPicPr>
        <p:blipFill>
          <a:blip r:embed="rId7"/>
          <a:srcRect/>
          <a:stretch>
            <a:fillRect/>
          </a:stretch>
        </p:blipFill>
        <p:spPr bwMode="auto">
          <a:xfrm>
            <a:off x="495300" y="2057400"/>
            <a:ext cx="2667000" cy="305276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ChangeArrowheads="1"/>
          </p:cNvSpPr>
          <p:nvPr/>
        </p:nvSpPr>
        <p:spPr bwMode="auto">
          <a:xfrm>
            <a:off x="6464300" y="3175"/>
            <a:ext cx="393700" cy="519113"/>
          </a:xfrm>
          <a:prstGeom prst="rect">
            <a:avLst/>
          </a:prstGeom>
          <a:noFill/>
          <a:ln w="9525">
            <a:noFill/>
            <a:miter lim="800000"/>
            <a:headEnd/>
            <a:tailEnd/>
          </a:ln>
        </p:spPr>
        <p:txBody>
          <a:bodyPr wrap="none" anchor="ctr">
            <a:spAutoFit/>
          </a:bodyPr>
          <a:lstStyle/>
          <a:p>
            <a:pPr algn="r"/>
            <a:r>
              <a:rPr lang="en-US" sz="2800" b="1" dirty="0">
                <a:solidFill>
                  <a:srgbClr val="FF0000"/>
                </a:solidFill>
                <a:latin typeface="Tahoma" pitchFamily="34" charset="0"/>
                <a:ea typeface="Times New Roman" pitchFamily="18" charset="0"/>
                <a:cs typeface="Tahoma" pitchFamily="34" charset="0"/>
              </a:rPr>
              <a:t>  </a:t>
            </a:r>
            <a:endParaRPr lang="en-US" dirty="0">
              <a:solidFill>
                <a:srgbClr val="FF0000"/>
              </a:solidFill>
              <a:latin typeface="Tw Cen MT" pitchFamily="34" charset="0"/>
              <a:ea typeface="Times New Roman" pitchFamily="18" charset="0"/>
              <a:cs typeface="Tahoma" pitchFamily="34" charset="0"/>
            </a:endParaRPr>
          </a:p>
        </p:txBody>
      </p:sp>
      <p:sp>
        <p:nvSpPr>
          <p:cNvPr id="47107" name="Rectangle 17"/>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dirty="0">
              <a:latin typeface="Tw Cen MT" pitchFamily="34" charset="0"/>
            </a:endParaRPr>
          </a:p>
        </p:txBody>
      </p:sp>
      <p:sp>
        <p:nvSpPr>
          <p:cNvPr id="47108"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dirty="0">
              <a:latin typeface="Tw Cen MT" pitchFamily="34" charset="0"/>
            </a:endParaRPr>
          </a:p>
        </p:txBody>
      </p:sp>
      <p:sp>
        <p:nvSpPr>
          <p:cNvPr id="47109" name="TextBox 26"/>
          <p:cNvSpPr txBox="1">
            <a:spLocks noChangeArrowheads="1"/>
          </p:cNvSpPr>
          <p:nvPr/>
        </p:nvSpPr>
        <p:spPr bwMode="auto">
          <a:xfrm>
            <a:off x="228600" y="4267200"/>
            <a:ext cx="184150" cy="366713"/>
          </a:xfrm>
          <a:prstGeom prst="rect">
            <a:avLst/>
          </a:prstGeom>
          <a:noFill/>
          <a:ln w="9525">
            <a:noFill/>
            <a:miter lim="800000"/>
            <a:headEnd/>
            <a:tailEnd/>
          </a:ln>
        </p:spPr>
        <p:txBody>
          <a:bodyPr wrap="none">
            <a:spAutoFit/>
          </a:bodyPr>
          <a:lstStyle/>
          <a:p>
            <a:endParaRPr lang="en-US" dirty="0">
              <a:latin typeface="Tw Cen MT" pitchFamily="34" charset="0"/>
            </a:endParaRPr>
          </a:p>
        </p:txBody>
      </p:sp>
      <p:sp>
        <p:nvSpPr>
          <p:cNvPr id="15" name="Rounded Rectangle 14"/>
          <p:cNvSpPr>
            <a:spLocks/>
          </p:cNvSpPr>
          <p:nvPr/>
        </p:nvSpPr>
        <p:spPr>
          <a:xfrm>
            <a:off x="3681413" y="6911975"/>
            <a:ext cx="2667000" cy="822325"/>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600" b="1" dirty="0">
                <a:solidFill>
                  <a:srgbClr val="000000"/>
                </a:solidFill>
                <a:latin typeface="Tw Cen MT" pitchFamily="34" charset="0"/>
              </a:rPr>
              <a:t>Dosage Guidelines</a:t>
            </a:r>
          </a:p>
          <a:p>
            <a:pPr algn="ctr">
              <a:defRPr/>
            </a:pPr>
            <a:r>
              <a:rPr lang="en-US" sz="1600" b="1" dirty="0">
                <a:solidFill>
                  <a:srgbClr val="000000"/>
                </a:solidFill>
                <a:latin typeface="Tw Cen MT" pitchFamily="34" charset="0"/>
              </a:rPr>
              <a:t>0.5 to 2 % (w.o.f)</a:t>
            </a:r>
          </a:p>
        </p:txBody>
      </p:sp>
      <p:sp>
        <p:nvSpPr>
          <p:cNvPr id="47111" name="Text Box 2"/>
          <p:cNvSpPr txBox="1">
            <a:spLocks noChangeArrowheads="1"/>
          </p:cNvSpPr>
          <p:nvPr/>
        </p:nvSpPr>
        <p:spPr bwMode="auto">
          <a:xfrm>
            <a:off x="304800" y="8724900"/>
            <a:ext cx="6227763" cy="342900"/>
          </a:xfrm>
          <a:prstGeom prst="rect">
            <a:avLst/>
          </a:prstGeom>
          <a:solidFill>
            <a:srgbClr val="FFFFFF"/>
          </a:solidFill>
          <a:ln w="9525">
            <a:noFill/>
            <a:miter lim="800000"/>
            <a:headEnd/>
            <a:tailEnd/>
          </a:ln>
        </p:spPr>
        <p:txBody>
          <a:bodyPr/>
          <a:lstStyle/>
          <a:p>
            <a:pPr>
              <a:spcAft>
                <a:spcPts val="1000"/>
              </a:spcAft>
            </a:pPr>
            <a:r>
              <a:rPr lang="en-US" sz="600" b="1" dirty="0">
                <a:latin typeface="Times New Roman" pitchFamily="18" charset="0"/>
              </a:rPr>
              <a:t>Disclaimer:</a:t>
            </a:r>
            <a:r>
              <a:rPr lang="en-US" sz="600" dirty="0">
                <a:latin typeface="Times New Roman" pitchFamily="18" charset="0"/>
              </a:rPr>
              <a:t> The information contained herein is correct to the best of our knowledge. Your attention is directed to the pertinent Technical Bulletin or Material Safety Data Sheets for the products mentioned herein. No warranty, express or implied, including warranties of merchantability or fitness for a particular purpose are made with respect to the products described herein.</a:t>
            </a:r>
            <a:endParaRPr lang="en-US" sz="1000" dirty="0">
              <a:latin typeface="Times New Roman" pitchFamily="18" charset="0"/>
            </a:endParaRPr>
          </a:p>
          <a:p>
            <a:endParaRPr lang="en-US" sz="1400" dirty="0"/>
          </a:p>
        </p:txBody>
      </p:sp>
      <p:sp>
        <p:nvSpPr>
          <p:cNvPr id="47112" name="Rectangle 22"/>
          <p:cNvSpPr>
            <a:spLocks noChangeArrowheads="1"/>
          </p:cNvSpPr>
          <p:nvPr/>
        </p:nvSpPr>
        <p:spPr bwMode="auto">
          <a:xfrm>
            <a:off x="3659188" y="923925"/>
            <a:ext cx="2614612" cy="550863"/>
          </a:xfrm>
          <a:prstGeom prst="rect">
            <a:avLst/>
          </a:prstGeom>
          <a:noFill/>
          <a:ln w="9525">
            <a:noFill/>
            <a:miter lim="800000"/>
            <a:headEnd/>
            <a:tailEnd/>
          </a:ln>
        </p:spPr>
        <p:txBody>
          <a:bodyPr anchor="ctr">
            <a:spAutoFit/>
          </a:bodyPr>
          <a:lstStyle/>
          <a:p>
            <a:pPr algn="ctr">
              <a:tabLst>
                <a:tab pos="2743200" algn="ctr"/>
                <a:tab pos="5486400" algn="r"/>
              </a:tabLst>
            </a:pPr>
            <a:r>
              <a:rPr lang="en-US" sz="1100" dirty="0">
                <a:latin typeface="Copperplate Gothic Light" pitchFamily="34" charset="0"/>
                <a:ea typeface="Times New Roman" pitchFamily="18" charset="0"/>
                <a:cs typeface="Arial" pitchFamily="34" charset="0"/>
              </a:rPr>
              <a:t>SPECIALITIES PRIVATE LIMITED</a:t>
            </a:r>
          </a:p>
          <a:p>
            <a:pPr algn="ctr">
              <a:tabLst>
                <a:tab pos="2743200" algn="ctr"/>
                <a:tab pos="5486400" algn="r"/>
              </a:tabLst>
            </a:pPr>
            <a:endParaRPr lang="en-US" sz="800" dirty="0">
              <a:latin typeface="Copperplate Gothic Light" pitchFamily="34" charset="0"/>
              <a:ea typeface="Times New Roman" pitchFamily="18" charset="0"/>
              <a:cs typeface="Arial" pitchFamily="34" charset="0"/>
            </a:endParaRPr>
          </a:p>
          <a:p>
            <a:pPr algn="ctr">
              <a:tabLst>
                <a:tab pos="2743200" algn="ctr"/>
                <a:tab pos="5486400" algn="r"/>
              </a:tabLst>
            </a:pPr>
            <a:r>
              <a:rPr lang="en-US" sz="1100" b="1" dirty="0">
                <a:latin typeface="Tw Cen MT" pitchFamily="34" charset="0"/>
                <a:ea typeface="Times New Roman" pitchFamily="18" charset="0"/>
                <a:cs typeface="Arial" pitchFamily="34" charset="0"/>
              </a:rPr>
              <a:t>An ISO 9001 : 2008 Certified  Company</a:t>
            </a:r>
          </a:p>
        </p:txBody>
      </p:sp>
      <p:sp>
        <p:nvSpPr>
          <p:cNvPr id="47113" name="AutoShape 2"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sp>
        <p:nvSpPr>
          <p:cNvPr id="47114" name="AutoShape 4"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sp>
        <p:nvSpPr>
          <p:cNvPr id="47115" name="AutoShape 6"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graphicFrame>
        <p:nvGraphicFramePr>
          <p:cNvPr id="23" name="Table 22"/>
          <p:cNvGraphicFramePr>
            <a:graphicFrameLocks noGrp="1"/>
          </p:cNvGraphicFramePr>
          <p:nvPr/>
        </p:nvGraphicFramePr>
        <p:xfrm>
          <a:off x="3681413" y="2324100"/>
          <a:ext cx="2667000" cy="4381502"/>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tblGrid>
              <a:tr h="3327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a:ln>
                            <a:noFill/>
                          </a:ln>
                          <a:solidFill>
                            <a:schemeClr val="bg1"/>
                          </a:solidFill>
                          <a:effectLst/>
                          <a:latin typeface="Tw Cen MT" pitchFamily="34" charset="0"/>
                          <a:ea typeface="Times New Roman" pitchFamily="18" charset="0"/>
                          <a:cs typeface="Times New Roman" pitchFamily="18" charset="0"/>
                        </a:rPr>
                        <a:t>Product Highlights</a:t>
                      </a:r>
                      <a:endParaRPr kumimoji="0" lang="en-US" sz="1200" b="1" i="0" u="none" strike="noStrike" cap="none" normalizeH="0" baseline="0" dirty="0">
                        <a:ln>
                          <a:noFill/>
                        </a:ln>
                        <a:solidFill>
                          <a:schemeClr val="bg1"/>
                        </a:solidFill>
                        <a:effectLst/>
                        <a:latin typeface="Tw Cen MT" pitchFamily="34" charset="0"/>
                      </a:endParaRPr>
                    </a:p>
                  </a:txBody>
                  <a:tcPr anchor="ctr"/>
                </a:tc>
                <a:extLst>
                  <a:ext uri="{0D108BD9-81ED-4DB2-BD59-A6C34878D82A}">
                    <a16:rowId xmlns:a16="http://schemas.microsoft.com/office/drawing/2014/main" val="10000"/>
                  </a:ext>
                </a:extLst>
              </a:tr>
              <a:tr h="749661">
                <a:tc>
                  <a:txBody>
                    <a:bodyPr/>
                    <a:lstStyle/>
                    <a:p>
                      <a:r>
                        <a:rPr lang="en-US" sz="1200" kern="1200" baseline="0" dirty="0">
                          <a:solidFill>
                            <a:schemeClr val="dk1"/>
                          </a:solidFill>
                          <a:latin typeface="Tw Cen MT" pitchFamily="34" charset="0"/>
                          <a:ea typeface="+mn-ea"/>
                          <a:cs typeface="+mn-cs"/>
                        </a:rPr>
                        <a:t>Unique preparation engineered to impart various kind of special effects on Indigo dyed denims</a:t>
                      </a:r>
                      <a:endParaRPr kumimoji="0" lang="en-US" sz="1200" b="0" i="0" u="none" strike="noStrike" cap="none" normalizeH="0" baseline="0" dirty="0">
                        <a:ln>
                          <a:noFill/>
                        </a:ln>
                        <a:solidFill>
                          <a:schemeClr val="tx1"/>
                        </a:solidFill>
                        <a:effectLst/>
                        <a:latin typeface="Tw Cen MT" pitchFamily="34" charset="0"/>
                      </a:endParaRPr>
                    </a:p>
                  </a:txBody>
                  <a:tcPr anchor="ctr"/>
                </a:tc>
                <a:extLst>
                  <a:ext uri="{0D108BD9-81ED-4DB2-BD59-A6C34878D82A}">
                    <a16:rowId xmlns:a16="http://schemas.microsoft.com/office/drawing/2014/main" val="10001"/>
                  </a:ext>
                </a:extLst>
              </a:tr>
              <a:tr h="613297">
                <a:tc>
                  <a:txBody>
                    <a:bodyPr/>
                    <a:lstStyle/>
                    <a:p>
                      <a:r>
                        <a:rPr lang="en-US" sz="1200" kern="1200" baseline="0" dirty="0">
                          <a:solidFill>
                            <a:schemeClr val="dk1"/>
                          </a:solidFill>
                          <a:latin typeface="Tw Cen MT" pitchFamily="34" charset="0"/>
                          <a:ea typeface="+mn-ea"/>
                          <a:cs typeface="+mn-cs"/>
                        </a:rPr>
                        <a:t>Imparts Grey Cast on Indigo Dyed Denims</a:t>
                      </a:r>
                      <a:endParaRPr kumimoji="0" lang="en-US" sz="1200" b="0" i="0" u="none" strike="noStrike" cap="none" normalizeH="0" baseline="0" dirty="0">
                        <a:ln>
                          <a:noFill/>
                        </a:ln>
                        <a:solidFill>
                          <a:schemeClr val="tx1"/>
                        </a:solidFill>
                        <a:effectLst/>
                        <a:latin typeface="Tw Cen MT" pitchFamily="34" charset="0"/>
                      </a:endParaRPr>
                    </a:p>
                  </a:txBody>
                  <a:tcPr anchor="ctr"/>
                </a:tc>
                <a:extLst>
                  <a:ext uri="{0D108BD9-81ED-4DB2-BD59-A6C34878D82A}">
                    <a16:rowId xmlns:a16="http://schemas.microsoft.com/office/drawing/2014/main" val="10002"/>
                  </a:ext>
                </a:extLst>
              </a:tr>
              <a:tr h="5186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dk1"/>
                          </a:solidFill>
                          <a:latin typeface="Tw Cen MT" pitchFamily="34" charset="0"/>
                          <a:ea typeface="+mn-ea"/>
                          <a:cs typeface="+mn-cs"/>
                        </a:rPr>
                        <a:t>Enhances Salt &amp; Pepper Look</a:t>
                      </a:r>
                      <a:endParaRPr kumimoji="0" lang="en-US" sz="1200" b="0" i="0" u="none" strike="noStrike" cap="none" normalizeH="0" baseline="0" dirty="0">
                        <a:ln>
                          <a:noFill/>
                        </a:ln>
                        <a:solidFill>
                          <a:srgbClr val="000000"/>
                        </a:solidFill>
                        <a:effectLst/>
                        <a:latin typeface="Tw Cen MT" pitchFamily="34" charset="0"/>
                      </a:endParaRPr>
                    </a:p>
                  </a:txBody>
                  <a:tcPr anchor="ctr"/>
                </a:tc>
                <a:extLst>
                  <a:ext uri="{0D108BD9-81ED-4DB2-BD59-A6C34878D82A}">
                    <a16:rowId xmlns:a16="http://schemas.microsoft.com/office/drawing/2014/main" val="10003"/>
                  </a:ext>
                </a:extLst>
              </a:tr>
              <a:tr h="4657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baseline="0" dirty="0">
                          <a:solidFill>
                            <a:schemeClr val="dk1"/>
                          </a:solidFill>
                          <a:latin typeface="Tw Cen MT" pitchFamily="34" charset="0"/>
                          <a:ea typeface="+mn-ea"/>
                          <a:cs typeface="+mn-cs"/>
                        </a:rPr>
                        <a:t>Improves over all contrast</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extLst>
                  <a:ext uri="{0D108BD9-81ED-4DB2-BD59-A6C34878D82A}">
                    <a16:rowId xmlns:a16="http://schemas.microsoft.com/office/drawing/2014/main" val="10004"/>
                  </a:ext>
                </a:extLst>
              </a:tr>
              <a:tr h="3706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baseline="0" dirty="0">
                          <a:solidFill>
                            <a:schemeClr val="dk1"/>
                          </a:solidFill>
                          <a:latin typeface="Tw Cen MT" pitchFamily="34" charset="0"/>
                          <a:ea typeface="+mn-ea"/>
                          <a:cs typeface="+mn-cs"/>
                        </a:rPr>
                        <a:t>Removes Back-staining</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extLst>
                  <a:ext uri="{0D108BD9-81ED-4DB2-BD59-A6C34878D82A}">
                    <a16:rowId xmlns:a16="http://schemas.microsoft.com/office/drawing/2014/main" val="10005"/>
                  </a:ext>
                </a:extLst>
              </a:tr>
              <a:tr h="3327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baseline="0" dirty="0">
                          <a:solidFill>
                            <a:schemeClr val="dk1"/>
                          </a:solidFill>
                          <a:latin typeface="Tw Cen MT" pitchFamily="34" charset="0"/>
                          <a:ea typeface="+mn-ea"/>
                          <a:cs typeface="+mn-cs"/>
                        </a:rPr>
                        <a:t>100% Phosphate Free</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extLst>
                  <a:ext uri="{0D108BD9-81ED-4DB2-BD59-A6C34878D82A}">
                    <a16:rowId xmlns:a16="http://schemas.microsoft.com/office/drawing/2014/main" val="10006"/>
                  </a:ext>
                </a:extLst>
              </a:tr>
              <a:tr h="3327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baseline="0" dirty="0">
                          <a:solidFill>
                            <a:schemeClr val="dk1"/>
                          </a:solidFill>
                          <a:latin typeface="Tw Cen MT" pitchFamily="34" charset="0"/>
                          <a:ea typeface="+mn-ea"/>
                          <a:cs typeface="+mn-cs"/>
                        </a:rPr>
                        <a:t>Environment Friendly</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extLst>
                  <a:ext uri="{0D108BD9-81ED-4DB2-BD59-A6C34878D82A}">
                    <a16:rowId xmlns:a16="http://schemas.microsoft.com/office/drawing/2014/main" val="10007"/>
                  </a:ext>
                </a:extLst>
              </a:tr>
              <a:tr h="3327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baseline="0" dirty="0">
                          <a:solidFill>
                            <a:schemeClr val="dk1"/>
                          </a:solidFill>
                          <a:latin typeface="Tw Cen MT" pitchFamily="34" charset="0"/>
                          <a:ea typeface="+mn-ea"/>
                          <a:cs typeface="+mn-cs"/>
                        </a:rPr>
                        <a:t>Easy to use</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extLst>
                  <a:ext uri="{0D108BD9-81ED-4DB2-BD59-A6C34878D82A}">
                    <a16:rowId xmlns:a16="http://schemas.microsoft.com/office/drawing/2014/main" val="10008"/>
                  </a:ext>
                </a:extLst>
              </a:tr>
              <a:tr h="33270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kern="1200" baseline="0" dirty="0">
                          <a:solidFill>
                            <a:schemeClr val="dk1"/>
                          </a:solidFill>
                          <a:latin typeface="Tw Cen MT" pitchFamily="34" charset="0"/>
                          <a:ea typeface="+mn-ea"/>
                          <a:cs typeface="+mn-cs"/>
                        </a:rPr>
                        <a:t>Formulated Enzyme Based</a:t>
                      </a:r>
                      <a:r>
                        <a:rPr kumimoji="0" lang="en-US" sz="1200" b="0" i="0" u="none" strike="noStrike" kern="1200" cap="none" normalizeH="0" baseline="0" dirty="0">
                          <a:ln>
                            <a:noFill/>
                          </a:ln>
                          <a:solidFill>
                            <a:srgbClr val="000000"/>
                          </a:solidFill>
                          <a:effectLst/>
                          <a:latin typeface="Tw Cen MT" pitchFamily="34" charset="0"/>
                          <a:ea typeface="+mn-ea"/>
                          <a:cs typeface="+mn-cs"/>
                        </a:rPr>
                        <a:t> Product</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extLst>
                  <a:ext uri="{0D108BD9-81ED-4DB2-BD59-A6C34878D82A}">
                    <a16:rowId xmlns:a16="http://schemas.microsoft.com/office/drawing/2014/main" val="10009"/>
                  </a:ext>
                </a:extLst>
              </a:tr>
            </a:tbl>
          </a:graphicData>
        </a:graphic>
      </p:graphicFrame>
      <p:sp>
        <p:nvSpPr>
          <p:cNvPr id="47140" name="TextBox 22"/>
          <p:cNvSpPr txBox="1">
            <a:spLocks noChangeArrowheads="1"/>
          </p:cNvSpPr>
          <p:nvPr/>
        </p:nvSpPr>
        <p:spPr bwMode="auto">
          <a:xfrm>
            <a:off x="419100" y="8002588"/>
            <a:ext cx="5981700" cy="646331"/>
          </a:xfrm>
          <a:prstGeom prst="rect">
            <a:avLst/>
          </a:prstGeom>
          <a:noFill/>
          <a:ln w="9525">
            <a:noFill/>
            <a:miter lim="800000"/>
            <a:headEnd/>
            <a:tailEnd/>
          </a:ln>
        </p:spPr>
        <p:txBody>
          <a:bodyPr>
            <a:spAutoFit/>
          </a:bodyPr>
          <a:lstStyle/>
          <a:p>
            <a:r>
              <a:rPr lang="en-US" sz="1200" b="1" dirty="0">
                <a:latin typeface="Tw Cen MT" pitchFamily="34" charset="0"/>
              </a:rPr>
              <a:t>Microgenix Specialities Private Limited </a:t>
            </a:r>
          </a:p>
          <a:p>
            <a:r>
              <a:rPr lang="en-US" sz="1100" dirty="0">
                <a:latin typeface="Tw Cen MT" pitchFamily="34" charset="0"/>
              </a:rPr>
              <a:t>16,Regent Park, Chief Justice Bunglow Lane, Bodakdev, Ahmedabad – 380059 Gujarat, INDIA.</a:t>
            </a:r>
            <a:r>
              <a:rPr lang="en-US" sz="1200" dirty="0">
                <a:latin typeface="Tw Cen MT" pitchFamily="34" charset="0"/>
              </a:rPr>
              <a:t> </a:t>
            </a:r>
          </a:p>
          <a:p>
            <a:r>
              <a:rPr lang="en-US" sz="1200" dirty="0">
                <a:latin typeface="Tw Cen MT" pitchFamily="34" charset="0"/>
              </a:rPr>
              <a:t>Phone : 079 2685 93 48-51 Email – </a:t>
            </a:r>
            <a:r>
              <a:rPr lang="en-US" sz="1200" dirty="0">
                <a:latin typeface="Tw Cen MT" pitchFamily="34" charset="0"/>
                <a:hlinkClick r:id="rId4"/>
              </a:rPr>
              <a:t>info@microgenix.co.in</a:t>
            </a:r>
            <a:r>
              <a:rPr lang="en-US" sz="1200" dirty="0">
                <a:latin typeface="Tw Cen MT" pitchFamily="34" charset="0"/>
              </a:rPr>
              <a:t> ; </a:t>
            </a:r>
            <a:r>
              <a:rPr lang="en-US" sz="1200" dirty="0">
                <a:latin typeface="Tw Cen MT" pitchFamily="34" charset="0"/>
                <a:hlinkClick r:id="rId5"/>
              </a:rPr>
              <a:t>www.microgenix.co.in</a:t>
            </a:r>
            <a:r>
              <a:rPr lang="en-US" sz="1200" dirty="0">
                <a:latin typeface="Tw Cen MT" pitchFamily="34" charset="0"/>
              </a:rPr>
              <a:t>  </a:t>
            </a:r>
          </a:p>
        </p:txBody>
      </p:sp>
      <p:pic>
        <p:nvPicPr>
          <p:cNvPr id="47141" name="Picture 65" descr="Microgenix_Logo_Final"/>
          <p:cNvPicPr>
            <a:picLocks noChangeAspect="1" noChangeArrowheads="1"/>
          </p:cNvPicPr>
          <p:nvPr/>
        </p:nvPicPr>
        <p:blipFill>
          <a:blip r:embed="rId6"/>
          <a:srcRect/>
          <a:stretch>
            <a:fillRect/>
          </a:stretch>
        </p:blipFill>
        <p:spPr bwMode="auto">
          <a:xfrm>
            <a:off x="3775075" y="571500"/>
            <a:ext cx="2413000" cy="236538"/>
          </a:xfrm>
          <a:prstGeom prst="rect">
            <a:avLst/>
          </a:prstGeom>
          <a:noFill/>
          <a:ln w="9525">
            <a:noFill/>
            <a:miter lim="800000"/>
            <a:headEnd/>
            <a:tailEnd/>
          </a:ln>
        </p:spPr>
      </p:pic>
      <p:sp>
        <p:nvSpPr>
          <p:cNvPr id="47143" name="TextBox 8"/>
          <p:cNvSpPr txBox="1">
            <a:spLocks noChangeArrowheads="1"/>
          </p:cNvSpPr>
          <p:nvPr/>
        </p:nvSpPr>
        <p:spPr bwMode="auto">
          <a:xfrm>
            <a:off x="633413" y="876300"/>
            <a:ext cx="2338387" cy="369888"/>
          </a:xfrm>
          <a:prstGeom prst="rect">
            <a:avLst/>
          </a:prstGeom>
          <a:noFill/>
          <a:ln w="9525">
            <a:noFill/>
            <a:miter lim="800000"/>
            <a:headEnd/>
            <a:tailEnd/>
          </a:ln>
        </p:spPr>
        <p:txBody>
          <a:bodyPr>
            <a:spAutoFit/>
          </a:bodyPr>
          <a:lstStyle/>
          <a:p>
            <a:pPr algn="ctr"/>
            <a:r>
              <a:rPr lang="en-US" b="1" dirty="0">
                <a:latin typeface="Tw Cen MT" pitchFamily="34" charset="0"/>
                <a:cs typeface="Arial" pitchFamily="34" charset="0"/>
              </a:rPr>
              <a:t>Indilite</a:t>
            </a:r>
          </a:p>
        </p:txBody>
      </p:sp>
      <p:graphicFrame>
        <p:nvGraphicFramePr>
          <p:cNvPr id="18" name="Table 17"/>
          <p:cNvGraphicFramePr>
            <a:graphicFrameLocks noGrp="1"/>
          </p:cNvGraphicFramePr>
          <p:nvPr/>
        </p:nvGraphicFramePr>
        <p:xfrm>
          <a:off x="495300" y="5127625"/>
          <a:ext cx="2667000" cy="2606678"/>
        </p:xfrm>
        <a:graphic>
          <a:graphicData uri="http://schemas.openxmlformats.org/drawingml/2006/table">
            <a:tbl>
              <a:tblPr firstRow="1" bandRow="1">
                <a:tableStyleId>{5C22544A-7EE6-4342-B048-85BDC9FD1C3A}</a:tableStyleId>
              </a:tblPr>
              <a:tblGrid>
                <a:gridCol w="1276350">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tblGrid>
              <a:tr h="279287">
                <a:tc gridSpan="2">
                  <a:txBody>
                    <a:bodyPr/>
                    <a:lstStyle/>
                    <a:p>
                      <a:pPr algn="ctr"/>
                      <a:r>
                        <a:rPr lang="en-US" sz="1200" dirty="0">
                          <a:latin typeface="Tw Cen MT" pitchFamily="34" charset="0"/>
                        </a:rPr>
                        <a:t>Typical Characteristics</a:t>
                      </a:r>
                    </a:p>
                  </a:txBody>
                  <a:tcPr anchor="ctr"/>
                </a:tc>
                <a:tc hMerge="1">
                  <a:txBody>
                    <a:bodyPr/>
                    <a:lstStyle/>
                    <a:p>
                      <a:endParaRPr lang="en-US" dirty="0"/>
                    </a:p>
                  </a:txBody>
                  <a:tcPr/>
                </a:tc>
                <a:extLst>
                  <a:ext uri="{0D108BD9-81ED-4DB2-BD59-A6C34878D82A}">
                    <a16:rowId xmlns:a16="http://schemas.microsoft.com/office/drawing/2014/main" val="10000"/>
                  </a:ext>
                </a:extLst>
              </a:tr>
              <a:tr h="4654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pitchFamily="34" charset="0"/>
                        </a:rPr>
                        <a:t>Appearance </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baseline="0" dirty="0">
                          <a:solidFill>
                            <a:schemeClr val="dk1"/>
                          </a:solidFill>
                          <a:latin typeface="Tw Cen MT" pitchFamily="34" charset="0"/>
                          <a:ea typeface="+mn-ea"/>
                          <a:cs typeface="+mn-cs"/>
                        </a:rPr>
                        <a:t>Free Flowing Powder</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extLst>
                  <a:ext uri="{0D108BD9-81ED-4DB2-BD59-A6C34878D82A}">
                    <a16:rowId xmlns:a16="http://schemas.microsoft.com/office/drawing/2014/main" val="10001"/>
                  </a:ext>
                </a:extLst>
              </a:tr>
              <a:tr h="4654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pitchFamily="34" charset="0"/>
                        </a:rPr>
                        <a:t>Odor </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baseline="0" dirty="0">
                          <a:solidFill>
                            <a:schemeClr val="dk1"/>
                          </a:solidFill>
                          <a:latin typeface="Tw Cen MT" pitchFamily="34" charset="0"/>
                          <a:ea typeface="+mn-ea"/>
                          <a:cs typeface="+mn-cs"/>
                        </a:rPr>
                        <a:t>Slight Fermented Odor</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extLst>
                  <a:ext uri="{0D108BD9-81ED-4DB2-BD59-A6C34878D82A}">
                    <a16:rowId xmlns:a16="http://schemas.microsoft.com/office/drawing/2014/main" val="10002"/>
                  </a:ext>
                </a:extLst>
              </a:tr>
              <a:tr h="2792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pitchFamily="34" charset="0"/>
                        </a:rPr>
                        <a:t>Solubility </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pitchFamily="34" charset="0"/>
                        </a:rPr>
                        <a:t>Complete </a:t>
                      </a:r>
                    </a:p>
                  </a:txBody>
                  <a:tcPr anchor="ctr" horzOverflow="overflow"/>
                </a:tc>
                <a:extLst>
                  <a:ext uri="{0D108BD9-81ED-4DB2-BD59-A6C34878D82A}">
                    <a16:rowId xmlns:a16="http://schemas.microsoft.com/office/drawing/2014/main" val="10003"/>
                  </a:ext>
                </a:extLst>
              </a:tr>
              <a:tr h="2792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baseline="0" dirty="0">
                          <a:solidFill>
                            <a:schemeClr val="dk1"/>
                          </a:solidFill>
                          <a:latin typeface="Tw Cen MT" pitchFamily="34" charset="0"/>
                          <a:ea typeface="+mn-ea"/>
                          <a:cs typeface="+mn-cs"/>
                        </a:rPr>
                        <a:t>Liquor ratio</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baseline="0" dirty="0">
                          <a:solidFill>
                            <a:schemeClr val="dk1"/>
                          </a:solidFill>
                          <a:latin typeface="Tw Cen MT" pitchFamily="34" charset="0"/>
                          <a:ea typeface="+mn-ea"/>
                          <a:cs typeface="+mn-cs"/>
                        </a:rPr>
                        <a:t>1 : 5/6/7</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extLst>
                  <a:ext uri="{0D108BD9-81ED-4DB2-BD59-A6C34878D82A}">
                    <a16:rowId xmlns:a16="http://schemas.microsoft.com/office/drawing/2014/main" val="10004"/>
                  </a:ext>
                </a:extLst>
              </a:tr>
              <a:tr h="2792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pitchFamily="34" charset="0"/>
                        </a:rPr>
                        <a:t>Optimal pH </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pitchFamily="34" charset="0"/>
                        </a:rPr>
                        <a:t>4.5 to 5.5</a:t>
                      </a:r>
                    </a:p>
                  </a:txBody>
                  <a:tcPr anchor="ctr" horzOverflow="overflow"/>
                </a:tc>
                <a:extLst>
                  <a:ext uri="{0D108BD9-81ED-4DB2-BD59-A6C34878D82A}">
                    <a16:rowId xmlns:a16="http://schemas.microsoft.com/office/drawing/2014/main" val="10005"/>
                  </a:ext>
                </a:extLst>
              </a:tr>
              <a:tr h="2792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pitchFamily="34" charset="0"/>
                        </a:rPr>
                        <a:t>Optimal temp</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pitchFamily="34" charset="0"/>
                        </a:rPr>
                        <a:t>55-65°C</a:t>
                      </a:r>
                    </a:p>
                  </a:txBody>
                  <a:tcPr anchor="ctr" horzOverflow="overflow"/>
                </a:tc>
                <a:extLst>
                  <a:ext uri="{0D108BD9-81ED-4DB2-BD59-A6C34878D82A}">
                    <a16:rowId xmlns:a16="http://schemas.microsoft.com/office/drawing/2014/main" val="10006"/>
                  </a:ext>
                </a:extLst>
              </a:tr>
              <a:tr h="2792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pitchFamily="34" charset="0"/>
                        </a:rPr>
                        <a:t>Process Time</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pitchFamily="34" charset="0"/>
                        </a:rPr>
                        <a:t>10-30 min</a:t>
                      </a:r>
                    </a:p>
                  </a:txBody>
                  <a:tcPr anchor="ctr" horzOverflow="overflow"/>
                </a:tc>
                <a:extLst>
                  <a:ext uri="{0D108BD9-81ED-4DB2-BD59-A6C34878D82A}">
                    <a16:rowId xmlns:a16="http://schemas.microsoft.com/office/drawing/2014/main" val="10007"/>
                  </a:ext>
                </a:extLst>
              </a:tr>
            </a:tbl>
          </a:graphicData>
        </a:graphic>
      </p:graphicFrame>
      <p:pic>
        <p:nvPicPr>
          <p:cNvPr id="47172" name="Picture 68" descr="D:\New Folder (2)\images\1140778v1v8qvbj.jpg"/>
          <p:cNvPicPr>
            <a:picLocks noChangeAspect="1" noChangeArrowheads="1"/>
          </p:cNvPicPr>
          <p:nvPr/>
        </p:nvPicPr>
        <p:blipFill>
          <a:blip r:embed="rId7"/>
          <a:srcRect/>
          <a:stretch>
            <a:fillRect/>
          </a:stretch>
        </p:blipFill>
        <p:spPr bwMode="auto">
          <a:xfrm>
            <a:off x="495300" y="2057400"/>
            <a:ext cx="2667000" cy="305276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ChangeArrowheads="1"/>
          </p:cNvSpPr>
          <p:nvPr/>
        </p:nvSpPr>
        <p:spPr bwMode="auto">
          <a:xfrm>
            <a:off x="6464300" y="3175"/>
            <a:ext cx="393700" cy="519113"/>
          </a:xfrm>
          <a:prstGeom prst="rect">
            <a:avLst/>
          </a:prstGeom>
          <a:noFill/>
          <a:ln w="9525">
            <a:noFill/>
            <a:miter lim="800000"/>
            <a:headEnd/>
            <a:tailEnd/>
          </a:ln>
        </p:spPr>
        <p:txBody>
          <a:bodyPr wrap="none" anchor="ctr">
            <a:spAutoFit/>
          </a:bodyPr>
          <a:lstStyle/>
          <a:p>
            <a:pPr algn="r"/>
            <a:r>
              <a:rPr lang="en-US" sz="2800" b="1" dirty="0">
                <a:solidFill>
                  <a:srgbClr val="FF0000"/>
                </a:solidFill>
                <a:latin typeface="Tahoma" pitchFamily="34" charset="0"/>
                <a:ea typeface="Times New Roman" pitchFamily="18" charset="0"/>
                <a:cs typeface="Tahoma" pitchFamily="34" charset="0"/>
              </a:rPr>
              <a:t>  </a:t>
            </a:r>
            <a:endParaRPr lang="en-US" dirty="0">
              <a:solidFill>
                <a:srgbClr val="FF0000"/>
              </a:solidFill>
              <a:latin typeface="Tw Cen MT" pitchFamily="34" charset="0"/>
              <a:ea typeface="Times New Roman" pitchFamily="18" charset="0"/>
              <a:cs typeface="Tahoma" pitchFamily="34" charset="0"/>
            </a:endParaRPr>
          </a:p>
        </p:txBody>
      </p:sp>
      <p:sp>
        <p:nvSpPr>
          <p:cNvPr id="47107" name="Rectangle 17"/>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dirty="0">
              <a:latin typeface="Tw Cen MT" pitchFamily="34" charset="0"/>
            </a:endParaRPr>
          </a:p>
        </p:txBody>
      </p:sp>
      <p:sp>
        <p:nvSpPr>
          <p:cNvPr id="47108"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dirty="0">
              <a:latin typeface="Tw Cen MT" pitchFamily="34" charset="0"/>
            </a:endParaRPr>
          </a:p>
        </p:txBody>
      </p:sp>
      <p:sp>
        <p:nvSpPr>
          <p:cNvPr id="47109" name="TextBox 26"/>
          <p:cNvSpPr txBox="1">
            <a:spLocks noChangeArrowheads="1"/>
          </p:cNvSpPr>
          <p:nvPr/>
        </p:nvSpPr>
        <p:spPr bwMode="auto">
          <a:xfrm>
            <a:off x="228600" y="4267200"/>
            <a:ext cx="184150" cy="366713"/>
          </a:xfrm>
          <a:prstGeom prst="rect">
            <a:avLst/>
          </a:prstGeom>
          <a:noFill/>
          <a:ln w="9525">
            <a:noFill/>
            <a:miter lim="800000"/>
            <a:headEnd/>
            <a:tailEnd/>
          </a:ln>
        </p:spPr>
        <p:txBody>
          <a:bodyPr wrap="none">
            <a:spAutoFit/>
          </a:bodyPr>
          <a:lstStyle/>
          <a:p>
            <a:endParaRPr lang="en-US" dirty="0">
              <a:latin typeface="Tw Cen MT" pitchFamily="34" charset="0"/>
            </a:endParaRPr>
          </a:p>
        </p:txBody>
      </p:sp>
      <p:sp>
        <p:nvSpPr>
          <p:cNvPr id="15" name="Rounded Rectangle 14"/>
          <p:cNvSpPr>
            <a:spLocks/>
          </p:cNvSpPr>
          <p:nvPr/>
        </p:nvSpPr>
        <p:spPr>
          <a:xfrm>
            <a:off x="3681413" y="6911975"/>
            <a:ext cx="2667000" cy="822325"/>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600" b="1" dirty="0">
                <a:solidFill>
                  <a:srgbClr val="000000"/>
                </a:solidFill>
                <a:latin typeface="Tw Cen MT" pitchFamily="34" charset="0"/>
              </a:rPr>
              <a:t>Dosage Guidelines</a:t>
            </a:r>
          </a:p>
          <a:p>
            <a:pPr algn="ctr">
              <a:defRPr/>
            </a:pPr>
            <a:r>
              <a:rPr lang="en-US" sz="1600" b="1" dirty="0">
                <a:solidFill>
                  <a:srgbClr val="000000"/>
                </a:solidFill>
                <a:latin typeface="Tw Cen MT" pitchFamily="34" charset="0"/>
              </a:rPr>
              <a:t>1 to 3 % (w.o.f)</a:t>
            </a:r>
          </a:p>
        </p:txBody>
      </p:sp>
      <p:sp>
        <p:nvSpPr>
          <p:cNvPr id="47111" name="Text Box 2"/>
          <p:cNvSpPr txBox="1">
            <a:spLocks noChangeArrowheads="1"/>
          </p:cNvSpPr>
          <p:nvPr/>
        </p:nvSpPr>
        <p:spPr bwMode="auto">
          <a:xfrm>
            <a:off x="304800" y="8724900"/>
            <a:ext cx="6227763" cy="342900"/>
          </a:xfrm>
          <a:prstGeom prst="rect">
            <a:avLst/>
          </a:prstGeom>
          <a:solidFill>
            <a:srgbClr val="FFFFFF"/>
          </a:solidFill>
          <a:ln w="9525">
            <a:noFill/>
            <a:miter lim="800000"/>
            <a:headEnd/>
            <a:tailEnd/>
          </a:ln>
        </p:spPr>
        <p:txBody>
          <a:bodyPr/>
          <a:lstStyle/>
          <a:p>
            <a:pPr>
              <a:spcAft>
                <a:spcPts val="1000"/>
              </a:spcAft>
            </a:pPr>
            <a:r>
              <a:rPr lang="en-US" sz="600" b="1" dirty="0">
                <a:latin typeface="Times New Roman" pitchFamily="18" charset="0"/>
              </a:rPr>
              <a:t>Disclaimer:</a:t>
            </a:r>
            <a:r>
              <a:rPr lang="en-US" sz="600" dirty="0">
                <a:latin typeface="Times New Roman" pitchFamily="18" charset="0"/>
              </a:rPr>
              <a:t> The information contained herein is correct to the best of our knowledge. Your attention is directed to the pertinent Technical Bulletin or Material Safety Data Sheets for the products mentioned herein. No warranty, express or implied, including warranties of merchantability or fitness for a particular purpose are made with respect to the products described herein.</a:t>
            </a:r>
            <a:endParaRPr lang="en-US" sz="1000" dirty="0">
              <a:latin typeface="Times New Roman" pitchFamily="18" charset="0"/>
            </a:endParaRPr>
          </a:p>
          <a:p>
            <a:endParaRPr lang="en-US" sz="1400" dirty="0"/>
          </a:p>
        </p:txBody>
      </p:sp>
      <p:sp>
        <p:nvSpPr>
          <p:cNvPr id="47112" name="Rectangle 22"/>
          <p:cNvSpPr>
            <a:spLocks noChangeArrowheads="1"/>
          </p:cNvSpPr>
          <p:nvPr/>
        </p:nvSpPr>
        <p:spPr bwMode="auto">
          <a:xfrm>
            <a:off x="3659188" y="923925"/>
            <a:ext cx="2614612" cy="550863"/>
          </a:xfrm>
          <a:prstGeom prst="rect">
            <a:avLst/>
          </a:prstGeom>
          <a:noFill/>
          <a:ln w="9525">
            <a:noFill/>
            <a:miter lim="800000"/>
            <a:headEnd/>
            <a:tailEnd/>
          </a:ln>
        </p:spPr>
        <p:txBody>
          <a:bodyPr anchor="ctr">
            <a:spAutoFit/>
          </a:bodyPr>
          <a:lstStyle/>
          <a:p>
            <a:pPr algn="ctr">
              <a:tabLst>
                <a:tab pos="2743200" algn="ctr"/>
                <a:tab pos="5486400" algn="r"/>
              </a:tabLst>
            </a:pPr>
            <a:r>
              <a:rPr lang="en-US" sz="1100" dirty="0">
                <a:latin typeface="Copperplate Gothic Light" pitchFamily="34" charset="0"/>
                <a:ea typeface="Times New Roman" pitchFamily="18" charset="0"/>
                <a:cs typeface="Arial" pitchFamily="34" charset="0"/>
              </a:rPr>
              <a:t>SPECIALITIES PRIVATE LIMITED</a:t>
            </a:r>
          </a:p>
          <a:p>
            <a:pPr algn="ctr">
              <a:tabLst>
                <a:tab pos="2743200" algn="ctr"/>
                <a:tab pos="5486400" algn="r"/>
              </a:tabLst>
            </a:pPr>
            <a:endParaRPr lang="en-US" sz="800" dirty="0">
              <a:latin typeface="Copperplate Gothic Light" pitchFamily="34" charset="0"/>
              <a:ea typeface="Times New Roman" pitchFamily="18" charset="0"/>
              <a:cs typeface="Arial" pitchFamily="34" charset="0"/>
            </a:endParaRPr>
          </a:p>
          <a:p>
            <a:pPr algn="ctr">
              <a:tabLst>
                <a:tab pos="2743200" algn="ctr"/>
                <a:tab pos="5486400" algn="r"/>
              </a:tabLst>
            </a:pPr>
            <a:r>
              <a:rPr lang="en-US" sz="1100" b="1" dirty="0">
                <a:latin typeface="Tw Cen MT" pitchFamily="34" charset="0"/>
                <a:ea typeface="Times New Roman" pitchFamily="18" charset="0"/>
                <a:cs typeface="Arial" pitchFamily="34" charset="0"/>
              </a:rPr>
              <a:t>An ISO 9001 : 2008 Certified  Company</a:t>
            </a:r>
          </a:p>
        </p:txBody>
      </p:sp>
      <p:sp>
        <p:nvSpPr>
          <p:cNvPr id="47113" name="AutoShape 2"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sp>
        <p:nvSpPr>
          <p:cNvPr id="47114" name="AutoShape 4"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sp>
        <p:nvSpPr>
          <p:cNvPr id="47115" name="AutoShape 6"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graphicFrame>
        <p:nvGraphicFramePr>
          <p:cNvPr id="23" name="Table 22"/>
          <p:cNvGraphicFramePr>
            <a:graphicFrameLocks noGrp="1"/>
          </p:cNvGraphicFramePr>
          <p:nvPr/>
        </p:nvGraphicFramePr>
        <p:xfrm>
          <a:off x="3681413" y="2324100"/>
          <a:ext cx="2667000" cy="4343402"/>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tblGrid>
              <a:tr h="3569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a:ln>
                            <a:noFill/>
                          </a:ln>
                          <a:solidFill>
                            <a:schemeClr val="bg1"/>
                          </a:solidFill>
                          <a:effectLst/>
                          <a:latin typeface="Tw Cen MT" pitchFamily="34" charset="0"/>
                          <a:ea typeface="Times New Roman" pitchFamily="18" charset="0"/>
                          <a:cs typeface="Times New Roman" pitchFamily="18" charset="0"/>
                        </a:rPr>
                        <a:t>Product Highlights</a:t>
                      </a:r>
                      <a:endParaRPr kumimoji="0" lang="en-US" sz="1200" b="1" i="0" u="none" strike="noStrike" cap="none" normalizeH="0" baseline="0" dirty="0">
                        <a:ln>
                          <a:noFill/>
                        </a:ln>
                        <a:solidFill>
                          <a:schemeClr val="bg1"/>
                        </a:solidFill>
                        <a:effectLst/>
                        <a:latin typeface="Tw Cen MT" pitchFamily="34" charset="0"/>
                      </a:endParaRPr>
                    </a:p>
                  </a:txBody>
                  <a:tcPr anchor="ctr"/>
                </a:tc>
                <a:extLst>
                  <a:ext uri="{0D108BD9-81ED-4DB2-BD59-A6C34878D82A}">
                    <a16:rowId xmlns:a16="http://schemas.microsoft.com/office/drawing/2014/main" val="10000"/>
                  </a:ext>
                </a:extLst>
              </a:tr>
              <a:tr h="804209">
                <a:tc>
                  <a:txBody>
                    <a:bodyPr/>
                    <a:lstStyle/>
                    <a:p>
                      <a:r>
                        <a:rPr lang="en-US" sz="1200" kern="1200" dirty="0">
                          <a:solidFill>
                            <a:schemeClr val="dk1"/>
                          </a:solidFill>
                          <a:latin typeface="Tw Cen MT" pitchFamily="34" charset="0"/>
                          <a:ea typeface="+mn-ea"/>
                          <a:cs typeface="+mn-cs"/>
                        </a:rPr>
                        <a:t>Absolute delight for garment designers and garment wet processing specialists</a:t>
                      </a:r>
                      <a:endParaRPr kumimoji="0" lang="en-US" sz="1200" b="0" i="0" u="none" strike="noStrike" cap="none" normalizeH="0" baseline="0" dirty="0">
                        <a:ln>
                          <a:noFill/>
                        </a:ln>
                        <a:solidFill>
                          <a:schemeClr val="tx1"/>
                        </a:solidFill>
                        <a:effectLst/>
                        <a:latin typeface="Tw Cen MT" pitchFamily="34" charset="0"/>
                      </a:endParaRPr>
                    </a:p>
                  </a:txBody>
                  <a:tcPr anchor="ctr"/>
                </a:tc>
                <a:extLst>
                  <a:ext uri="{0D108BD9-81ED-4DB2-BD59-A6C34878D82A}">
                    <a16:rowId xmlns:a16="http://schemas.microsoft.com/office/drawing/2014/main" val="10001"/>
                  </a:ext>
                </a:extLst>
              </a:tr>
              <a:tr h="657922">
                <a:tc>
                  <a:txBody>
                    <a:bodyPr/>
                    <a:lstStyle/>
                    <a:p>
                      <a:r>
                        <a:rPr lang="en-US" sz="1200" kern="1200" baseline="0" dirty="0">
                          <a:solidFill>
                            <a:schemeClr val="dk1"/>
                          </a:solidFill>
                          <a:latin typeface="Tw Cen MT" pitchFamily="34" charset="0"/>
                          <a:ea typeface="+mn-ea"/>
                          <a:cs typeface="+mn-cs"/>
                        </a:rPr>
                        <a:t>Imparts Grey Cast on Indigo Dyed Denims</a:t>
                      </a:r>
                      <a:endParaRPr kumimoji="0" lang="en-US" sz="1200" b="0" i="0" u="none" strike="noStrike" cap="none" normalizeH="0" baseline="0" dirty="0">
                        <a:ln>
                          <a:noFill/>
                        </a:ln>
                        <a:solidFill>
                          <a:schemeClr val="tx1"/>
                        </a:solidFill>
                        <a:effectLst/>
                        <a:latin typeface="Tw Cen MT" pitchFamily="34" charset="0"/>
                      </a:endParaRPr>
                    </a:p>
                  </a:txBody>
                  <a:tcPr anchor="ctr"/>
                </a:tc>
                <a:extLst>
                  <a:ext uri="{0D108BD9-81ED-4DB2-BD59-A6C34878D82A}">
                    <a16:rowId xmlns:a16="http://schemas.microsoft.com/office/drawing/2014/main" val="10002"/>
                  </a:ext>
                </a:extLst>
              </a:tr>
              <a:tr h="5563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dk1"/>
                          </a:solidFill>
                          <a:latin typeface="Tw Cen MT" pitchFamily="34" charset="0"/>
                          <a:ea typeface="+mn-ea"/>
                          <a:cs typeface="+mn-cs"/>
                        </a:rPr>
                        <a:t>Enhances Salt &amp; Pepper Look</a:t>
                      </a:r>
                      <a:endParaRPr kumimoji="0" lang="en-US" sz="1200" b="0" i="0" u="none" strike="noStrike" cap="none" normalizeH="0" baseline="0" dirty="0">
                        <a:ln>
                          <a:noFill/>
                        </a:ln>
                        <a:solidFill>
                          <a:srgbClr val="000000"/>
                        </a:solidFill>
                        <a:effectLst/>
                        <a:latin typeface="Tw Cen MT" pitchFamily="34" charset="0"/>
                      </a:endParaRPr>
                    </a:p>
                  </a:txBody>
                  <a:tcPr anchor="ctr"/>
                </a:tc>
                <a:extLst>
                  <a:ext uri="{0D108BD9-81ED-4DB2-BD59-A6C34878D82A}">
                    <a16:rowId xmlns:a16="http://schemas.microsoft.com/office/drawing/2014/main" val="10003"/>
                  </a:ext>
                </a:extLst>
              </a:tr>
              <a:tr h="4996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baseline="0" dirty="0">
                          <a:solidFill>
                            <a:schemeClr val="dk1"/>
                          </a:solidFill>
                          <a:latin typeface="Tw Cen MT" pitchFamily="34" charset="0"/>
                          <a:ea typeface="+mn-ea"/>
                          <a:cs typeface="+mn-cs"/>
                        </a:rPr>
                        <a:t>Improves over all contrast</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extLst>
                  <a:ext uri="{0D108BD9-81ED-4DB2-BD59-A6C34878D82A}">
                    <a16:rowId xmlns:a16="http://schemas.microsoft.com/office/drawing/2014/main" val="10004"/>
                  </a:ext>
                </a:extLst>
              </a:tr>
              <a:tr h="3975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baseline="0" dirty="0">
                          <a:solidFill>
                            <a:schemeClr val="dk1"/>
                          </a:solidFill>
                          <a:latin typeface="Tw Cen MT" pitchFamily="34" charset="0"/>
                          <a:ea typeface="+mn-ea"/>
                          <a:cs typeface="+mn-cs"/>
                        </a:rPr>
                        <a:t>Removes Back-staining</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extLst>
                  <a:ext uri="{0D108BD9-81ED-4DB2-BD59-A6C34878D82A}">
                    <a16:rowId xmlns:a16="http://schemas.microsoft.com/office/drawing/2014/main" val="10005"/>
                  </a:ext>
                </a:extLst>
              </a:tr>
              <a:tr h="3569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baseline="0" dirty="0">
                          <a:solidFill>
                            <a:schemeClr val="dk1"/>
                          </a:solidFill>
                          <a:latin typeface="Tw Cen MT" pitchFamily="34" charset="0"/>
                          <a:ea typeface="+mn-ea"/>
                          <a:cs typeface="+mn-cs"/>
                        </a:rPr>
                        <a:t>100% Phosphate Free</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extLst>
                  <a:ext uri="{0D108BD9-81ED-4DB2-BD59-A6C34878D82A}">
                    <a16:rowId xmlns:a16="http://schemas.microsoft.com/office/drawing/2014/main" val="10006"/>
                  </a:ext>
                </a:extLst>
              </a:tr>
              <a:tr h="3569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baseline="0" dirty="0">
                          <a:solidFill>
                            <a:schemeClr val="dk1"/>
                          </a:solidFill>
                          <a:latin typeface="Tw Cen MT" pitchFamily="34" charset="0"/>
                          <a:ea typeface="+mn-ea"/>
                          <a:cs typeface="+mn-cs"/>
                        </a:rPr>
                        <a:t>Environment Friendly</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extLst>
                  <a:ext uri="{0D108BD9-81ED-4DB2-BD59-A6C34878D82A}">
                    <a16:rowId xmlns:a16="http://schemas.microsoft.com/office/drawing/2014/main" val="10007"/>
                  </a:ext>
                </a:extLst>
              </a:tr>
              <a:tr h="3569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baseline="0" dirty="0">
                          <a:solidFill>
                            <a:schemeClr val="dk1"/>
                          </a:solidFill>
                          <a:latin typeface="Tw Cen MT" pitchFamily="34" charset="0"/>
                          <a:ea typeface="+mn-ea"/>
                          <a:cs typeface="+mn-cs"/>
                        </a:rPr>
                        <a:t>Easy to use</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extLst>
                  <a:ext uri="{0D108BD9-81ED-4DB2-BD59-A6C34878D82A}">
                    <a16:rowId xmlns:a16="http://schemas.microsoft.com/office/drawing/2014/main" val="10008"/>
                  </a:ext>
                </a:extLst>
              </a:tr>
            </a:tbl>
          </a:graphicData>
        </a:graphic>
      </p:graphicFrame>
      <p:sp>
        <p:nvSpPr>
          <p:cNvPr id="47140" name="TextBox 22"/>
          <p:cNvSpPr txBox="1">
            <a:spLocks noChangeArrowheads="1"/>
          </p:cNvSpPr>
          <p:nvPr/>
        </p:nvSpPr>
        <p:spPr bwMode="auto">
          <a:xfrm>
            <a:off x="419100" y="8002588"/>
            <a:ext cx="5981700" cy="646331"/>
          </a:xfrm>
          <a:prstGeom prst="rect">
            <a:avLst/>
          </a:prstGeom>
          <a:noFill/>
          <a:ln w="9525">
            <a:noFill/>
            <a:miter lim="800000"/>
            <a:headEnd/>
            <a:tailEnd/>
          </a:ln>
        </p:spPr>
        <p:txBody>
          <a:bodyPr>
            <a:spAutoFit/>
          </a:bodyPr>
          <a:lstStyle/>
          <a:p>
            <a:r>
              <a:rPr lang="en-US" sz="1200" b="1" dirty="0">
                <a:latin typeface="Tw Cen MT" pitchFamily="34" charset="0"/>
              </a:rPr>
              <a:t>Microgenix Specialities Private Limited </a:t>
            </a:r>
          </a:p>
          <a:p>
            <a:r>
              <a:rPr lang="en-US" sz="1100" dirty="0">
                <a:latin typeface="Tw Cen MT" pitchFamily="34" charset="0"/>
              </a:rPr>
              <a:t>16,Regent Park, Chief Justice Bunglow Lane, Bodakdev, Ahmedabad – 380059 Gujarat, INDIA.</a:t>
            </a:r>
            <a:r>
              <a:rPr lang="en-US" sz="1200" dirty="0">
                <a:latin typeface="Tw Cen MT" pitchFamily="34" charset="0"/>
              </a:rPr>
              <a:t> </a:t>
            </a:r>
          </a:p>
          <a:p>
            <a:r>
              <a:rPr lang="en-US" sz="1200" dirty="0">
                <a:latin typeface="Tw Cen MT" pitchFamily="34" charset="0"/>
              </a:rPr>
              <a:t>Phone : 079 2685 93 48-51 Email – </a:t>
            </a:r>
            <a:r>
              <a:rPr lang="en-US" sz="1200" dirty="0">
                <a:latin typeface="Tw Cen MT" pitchFamily="34" charset="0"/>
                <a:hlinkClick r:id="rId4"/>
              </a:rPr>
              <a:t>info@microgenix.co.in</a:t>
            </a:r>
            <a:r>
              <a:rPr lang="en-US" sz="1200" dirty="0">
                <a:latin typeface="Tw Cen MT" pitchFamily="34" charset="0"/>
              </a:rPr>
              <a:t> ; </a:t>
            </a:r>
            <a:r>
              <a:rPr lang="en-US" sz="1200" dirty="0">
                <a:latin typeface="Tw Cen MT" pitchFamily="34" charset="0"/>
                <a:hlinkClick r:id="rId5"/>
              </a:rPr>
              <a:t>www.microgenix.co.in</a:t>
            </a:r>
            <a:r>
              <a:rPr lang="en-US" sz="1200" dirty="0">
                <a:latin typeface="Tw Cen MT" pitchFamily="34" charset="0"/>
              </a:rPr>
              <a:t>  </a:t>
            </a:r>
          </a:p>
        </p:txBody>
      </p:sp>
      <p:pic>
        <p:nvPicPr>
          <p:cNvPr id="47141" name="Picture 65" descr="Microgenix_Logo_Final"/>
          <p:cNvPicPr>
            <a:picLocks noChangeAspect="1" noChangeArrowheads="1"/>
          </p:cNvPicPr>
          <p:nvPr/>
        </p:nvPicPr>
        <p:blipFill>
          <a:blip r:embed="rId6"/>
          <a:srcRect/>
          <a:stretch>
            <a:fillRect/>
          </a:stretch>
        </p:blipFill>
        <p:spPr bwMode="auto">
          <a:xfrm>
            <a:off x="3775075" y="571500"/>
            <a:ext cx="2413000" cy="236538"/>
          </a:xfrm>
          <a:prstGeom prst="rect">
            <a:avLst/>
          </a:prstGeom>
          <a:noFill/>
          <a:ln w="9525">
            <a:noFill/>
            <a:miter lim="800000"/>
            <a:headEnd/>
            <a:tailEnd/>
          </a:ln>
        </p:spPr>
      </p:pic>
      <p:sp>
        <p:nvSpPr>
          <p:cNvPr id="47143" name="TextBox 8"/>
          <p:cNvSpPr txBox="1">
            <a:spLocks noChangeArrowheads="1"/>
          </p:cNvSpPr>
          <p:nvPr/>
        </p:nvSpPr>
        <p:spPr bwMode="auto">
          <a:xfrm>
            <a:off x="633413" y="876300"/>
            <a:ext cx="2338387" cy="369888"/>
          </a:xfrm>
          <a:prstGeom prst="rect">
            <a:avLst/>
          </a:prstGeom>
          <a:noFill/>
          <a:ln w="9525">
            <a:noFill/>
            <a:miter lim="800000"/>
            <a:headEnd/>
            <a:tailEnd/>
          </a:ln>
        </p:spPr>
        <p:txBody>
          <a:bodyPr>
            <a:spAutoFit/>
          </a:bodyPr>
          <a:lstStyle/>
          <a:p>
            <a:pPr algn="ctr"/>
            <a:r>
              <a:rPr lang="en-US" b="1" dirty="0">
                <a:latin typeface="Tw Cen MT" pitchFamily="34" charset="0"/>
                <a:cs typeface="Arial" pitchFamily="34" charset="0"/>
              </a:rPr>
              <a:t>Indilite Prime</a:t>
            </a:r>
          </a:p>
        </p:txBody>
      </p:sp>
      <p:graphicFrame>
        <p:nvGraphicFramePr>
          <p:cNvPr id="18" name="Table 17"/>
          <p:cNvGraphicFramePr>
            <a:graphicFrameLocks noGrp="1"/>
          </p:cNvGraphicFramePr>
          <p:nvPr/>
        </p:nvGraphicFramePr>
        <p:xfrm>
          <a:off x="495300" y="5127625"/>
          <a:ext cx="2667000" cy="2606678"/>
        </p:xfrm>
        <a:graphic>
          <a:graphicData uri="http://schemas.openxmlformats.org/drawingml/2006/table">
            <a:tbl>
              <a:tblPr firstRow="1" bandRow="1">
                <a:tableStyleId>{5C22544A-7EE6-4342-B048-85BDC9FD1C3A}</a:tableStyleId>
              </a:tblPr>
              <a:tblGrid>
                <a:gridCol w="1276350">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tblGrid>
              <a:tr h="279287">
                <a:tc gridSpan="2">
                  <a:txBody>
                    <a:bodyPr/>
                    <a:lstStyle/>
                    <a:p>
                      <a:pPr algn="ctr"/>
                      <a:r>
                        <a:rPr lang="en-US" sz="1200" dirty="0">
                          <a:latin typeface="Tw Cen MT" pitchFamily="34" charset="0"/>
                        </a:rPr>
                        <a:t>Typical Characteristics</a:t>
                      </a:r>
                    </a:p>
                  </a:txBody>
                  <a:tcPr anchor="ctr"/>
                </a:tc>
                <a:tc hMerge="1">
                  <a:txBody>
                    <a:bodyPr/>
                    <a:lstStyle/>
                    <a:p>
                      <a:endParaRPr lang="en-US" dirty="0"/>
                    </a:p>
                  </a:txBody>
                  <a:tcPr/>
                </a:tc>
                <a:extLst>
                  <a:ext uri="{0D108BD9-81ED-4DB2-BD59-A6C34878D82A}">
                    <a16:rowId xmlns:a16="http://schemas.microsoft.com/office/drawing/2014/main" val="10000"/>
                  </a:ext>
                </a:extLst>
              </a:tr>
              <a:tr h="4654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pitchFamily="34" charset="0"/>
                        </a:rPr>
                        <a:t>Appearance </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baseline="0" dirty="0">
                          <a:solidFill>
                            <a:schemeClr val="dk1"/>
                          </a:solidFill>
                          <a:latin typeface="Tw Cen MT" pitchFamily="34" charset="0"/>
                          <a:ea typeface="+mn-ea"/>
                          <a:cs typeface="+mn-cs"/>
                        </a:rPr>
                        <a:t>Free Flowing Powder</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extLst>
                  <a:ext uri="{0D108BD9-81ED-4DB2-BD59-A6C34878D82A}">
                    <a16:rowId xmlns:a16="http://schemas.microsoft.com/office/drawing/2014/main" val="10001"/>
                  </a:ext>
                </a:extLst>
              </a:tr>
              <a:tr h="4654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pitchFamily="34" charset="0"/>
                        </a:rPr>
                        <a:t>Odor </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baseline="0" dirty="0">
                          <a:solidFill>
                            <a:schemeClr val="dk1"/>
                          </a:solidFill>
                          <a:latin typeface="Tw Cen MT" pitchFamily="34" charset="0"/>
                          <a:ea typeface="+mn-ea"/>
                          <a:cs typeface="+mn-cs"/>
                        </a:rPr>
                        <a:t>Slight Fermented Odor</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extLst>
                  <a:ext uri="{0D108BD9-81ED-4DB2-BD59-A6C34878D82A}">
                    <a16:rowId xmlns:a16="http://schemas.microsoft.com/office/drawing/2014/main" val="10002"/>
                  </a:ext>
                </a:extLst>
              </a:tr>
              <a:tr h="2792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pitchFamily="34" charset="0"/>
                        </a:rPr>
                        <a:t>Solubility </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pitchFamily="34" charset="0"/>
                        </a:rPr>
                        <a:t>Complete </a:t>
                      </a:r>
                    </a:p>
                  </a:txBody>
                  <a:tcPr anchor="ctr" horzOverflow="overflow"/>
                </a:tc>
                <a:extLst>
                  <a:ext uri="{0D108BD9-81ED-4DB2-BD59-A6C34878D82A}">
                    <a16:rowId xmlns:a16="http://schemas.microsoft.com/office/drawing/2014/main" val="10003"/>
                  </a:ext>
                </a:extLst>
              </a:tr>
              <a:tr h="2792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baseline="0" dirty="0">
                          <a:solidFill>
                            <a:schemeClr val="dk1"/>
                          </a:solidFill>
                          <a:latin typeface="Tw Cen MT" pitchFamily="34" charset="0"/>
                          <a:ea typeface="+mn-ea"/>
                          <a:cs typeface="+mn-cs"/>
                        </a:rPr>
                        <a:t>Liquor ratio</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baseline="0" dirty="0">
                          <a:solidFill>
                            <a:schemeClr val="dk1"/>
                          </a:solidFill>
                          <a:latin typeface="Tw Cen MT" pitchFamily="34" charset="0"/>
                          <a:ea typeface="+mn-ea"/>
                          <a:cs typeface="+mn-cs"/>
                        </a:rPr>
                        <a:t>1 : 5/6/7</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extLst>
                  <a:ext uri="{0D108BD9-81ED-4DB2-BD59-A6C34878D82A}">
                    <a16:rowId xmlns:a16="http://schemas.microsoft.com/office/drawing/2014/main" val="10004"/>
                  </a:ext>
                </a:extLst>
              </a:tr>
              <a:tr h="2792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pitchFamily="34" charset="0"/>
                        </a:rPr>
                        <a:t>Optimal pH </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pitchFamily="34" charset="0"/>
                        </a:rPr>
                        <a:t>4.5 to 5.5</a:t>
                      </a:r>
                    </a:p>
                  </a:txBody>
                  <a:tcPr anchor="ctr" horzOverflow="overflow"/>
                </a:tc>
                <a:extLst>
                  <a:ext uri="{0D108BD9-81ED-4DB2-BD59-A6C34878D82A}">
                    <a16:rowId xmlns:a16="http://schemas.microsoft.com/office/drawing/2014/main" val="10005"/>
                  </a:ext>
                </a:extLst>
              </a:tr>
              <a:tr h="2792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pitchFamily="34" charset="0"/>
                        </a:rPr>
                        <a:t>Optimal temp</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pitchFamily="34" charset="0"/>
                        </a:rPr>
                        <a:t>55-65°C</a:t>
                      </a:r>
                    </a:p>
                  </a:txBody>
                  <a:tcPr anchor="ctr" horzOverflow="overflow"/>
                </a:tc>
                <a:extLst>
                  <a:ext uri="{0D108BD9-81ED-4DB2-BD59-A6C34878D82A}">
                    <a16:rowId xmlns:a16="http://schemas.microsoft.com/office/drawing/2014/main" val="10006"/>
                  </a:ext>
                </a:extLst>
              </a:tr>
              <a:tr h="2792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pitchFamily="34" charset="0"/>
                        </a:rPr>
                        <a:t>Process Time</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pitchFamily="34" charset="0"/>
                        </a:rPr>
                        <a:t>10-30 min</a:t>
                      </a:r>
                    </a:p>
                  </a:txBody>
                  <a:tcPr anchor="ctr" horzOverflow="overflow"/>
                </a:tc>
                <a:extLst>
                  <a:ext uri="{0D108BD9-81ED-4DB2-BD59-A6C34878D82A}">
                    <a16:rowId xmlns:a16="http://schemas.microsoft.com/office/drawing/2014/main" val="10007"/>
                  </a:ext>
                </a:extLst>
              </a:tr>
            </a:tbl>
          </a:graphicData>
        </a:graphic>
      </p:graphicFrame>
      <p:pic>
        <p:nvPicPr>
          <p:cNvPr id="47172" name="Picture 68" descr="D:\New Folder (2)\images\1140778v1v8qvbj.jpg"/>
          <p:cNvPicPr>
            <a:picLocks noChangeAspect="1" noChangeArrowheads="1"/>
          </p:cNvPicPr>
          <p:nvPr/>
        </p:nvPicPr>
        <p:blipFill>
          <a:blip r:embed="rId7"/>
          <a:srcRect/>
          <a:stretch>
            <a:fillRect/>
          </a:stretch>
        </p:blipFill>
        <p:spPr bwMode="auto">
          <a:xfrm>
            <a:off x="495300" y="2057400"/>
            <a:ext cx="2667000" cy="305276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ChangeArrowheads="1"/>
          </p:cNvSpPr>
          <p:nvPr/>
        </p:nvSpPr>
        <p:spPr bwMode="auto">
          <a:xfrm>
            <a:off x="6464300" y="3175"/>
            <a:ext cx="393700" cy="519113"/>
          </a:xfrm>
          <a:prstGeom prst="rect">
            <a:avLst/>
          </a:prstGeom>
          <a:noFill/>
          <a:ln w="9525">
            <a:noFill/>
            <a:miter lim="800000"/>
            <a:headEnd/>
            <a:tailEnd/>
          </a:ln>
        </p:spPr>
        <p:txBody>
          <a:bodyPr wrap="none" anchor="ctr">
            <a:spAutoFit/>
          </a:bodyPr>
          <a:lstStyle/>
          <a:p>
            <a:pPr algn="r"/>
            <a:r>
              <a:rPr lang="en-US" sz="2800" b="1" dirty="0">
                <a:solidFill>
                  <a:srgbClr val="FF0000"/>
                </a:solidFill>
                <a:latin typeface="Tahoma" pitchFamily="34" charset="0"/>
                <a:ea typeface="Times New Roman" pitchFamily="18" charset="0"/>
                <a:cs typeface="Tahoma" pitchFamily="34" charset="0"/>
              </a:rPr>
              <a:t>  </a:t>
            </a:r>
            <a:endParaRPr lang="en-US" dirty="0">
              <a:solidFill>
                <a:srgbClr val="FF0000"/>
              </a:solidFill>
              <a:latin typeface="Tw Cen MT" pitchFamily="34" charset="0"/>
              <a:ea typeface="Times New Roman" pitchFamily="18" charset="0"/>
              <a:cs typeface="Tahoma" pitchFamily="34" charset="0"/>
            </a:endParaRPr>
          </a:p>
        </p:txBody>
      </p:sp>
      <p:sp>
        <p:nvSpPr>
          <p:cNvPr id="24579" name="Rectangle 17"/>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dirty="0">
              <a:latin typeface="Tw Cen MT" pitchFamily="34" charset="0"/>
            </a:endParaRPr>
          </a:p>
        </p:txBody>
      </p:sp>
      <p:sp>
        <p:nvSpPr>
          <p:cNvPr id="24580" name="TextBox 8"/>
          <p:cNvSpPr txBox="1">
            <a:spLocks noChangeArrowheads="1"/>
          </p:cNvSpPr>
          <p:nvPr/>
        </p:nvSpPr>
        <p:spPr bwMode="auto">
          <a:xfrm>
            <a:off x="633413" y="876300"/>
            <a:ext cx="2338387" cy="369888"/>
          </a:xfrm>
          <a:prstGeom prst="rect">
            <a:avLst/>
          </a:prstGeom>
          <a:noFill/>
          <a:ln w="9525">
            <a:noFill/>
            <a:miter lim="800000"/>
            <a:headEnd/>
            <a:tailEnd/>
          </a:ln>
        </p:spPr>
        <p:txBody>
          <a:bodyPr>
            <a:spAutoFit/>
          </a:bodyPr>
          <a:lstStyle/>
          <a:p>
            <a:pPr algn="ctr"/>
            <a:r>
              <a:rPr lang="en-US" b="1" dirty="0">
                <a:latin typeface="Tw Cen MT" pitchFamily="34" charset="0"/>
                <a:cs typeface="Arial" pitchFamily="34" charset="0"/>
              </a:rPr>
              <a:t>Denistrong</a:t>
            </a:r>
          </a:p>
        </p:txBody>
      </p:sp>
      <p:sp>
        <p:nvSpPr>
          <p:cNvPr id="24581"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dirty="0">
              <a:latin typeface="Tw Cen MT" pitchFamily="34" charset="0"/>
            </a:endParaRPr>
          </a:p>
        </p:txBody>
      </p:sp>
      <p:sp>
        <p:nvSpPr>
          <p:cNvPr id="24582" name="TextBox 26"/>
          <p:cNvSpPr txBox="1">
            <a:spLocks noChangeArrowheads="1"/>
          </p:cNvSpPr>
          <p:nvPr/>
        </p:nvSpPr>
        <p:spPr bwMode="auto">
          <a:xfrm>
            <a:off x="228600" y="4267200"/>
            <a:ext cx="184150" cy="366713"/>
          </a:xfrm>
          <a:prstGeom prst="rect">
            <a:avLst/>
          </a:prstGeom>
          <a:noFill/>
          <a:ln w="9525">
            <a:noFill/>
            <a:miter lim="800000"/>
            <a:headEnd/>
            <a:tailEnd/>
          </a:ln>
        </p:spPr>
        <p:txBody>
          <a:bodyPr wrap="none">
            <a:spAutoFit/>
          </a:bodyPr>
          <a:lstStyle/>
          <a:p>
            <a:endParaRPr lang="en-US" dirty="0">
              <a:latin typeface="Tw Cen MT" pitchFamily="34" charset="0"/>
            </a:endParaRPr>
          </a:p>
        </p:txBody>
      </p:sp>
      <p:sp>
        <p:nvSpPr>
          <p:cNvPr id="24583" name="Text Box 2"/>
          <p:cNvSpPr txBox="1">
            <a:spLocks noChangeArrowheads="1"/>
          </p:cNvSpPr>
          <p:nvPr/>
        </p:nvSpPr>
        <p:spPr bwMode="auto">
          <a:xfrm>
            <a:off x="304800" y="8724900"/>
            <a:ext cx="6227763" cy="342900"/>
          </a:xfrm>
          <a:prstGeom prst="rect">
            <a:avLst/>
          </a:prstGeom>
          <a:solidFill>
            <a:srgbClr val="FFFFFF"/>
          </a:solidFill>
          <a:ln w="9525">
            <a:noFill/>
            <a:miter lim="800000"/>
            <a:headEnd/>
            <a:tailEnd/>
          </a:ln>
        </p:spPr>
        <p:txBody>
          <a:bodyPr/>
          <a:lstStyle/>
          <a:p>
            <a:pPr>
              <a:spcAft>
                <a:spcPts val="1000"/>
              </a:spcAft>
            </a:pPr>
            <a:r>
              <a:rPr lang="en-US" sz="600" b="1" dirty="0">
                <a:latin typeface="Times New Roman" pitchFamily="18" charset="0"/>
              </a:rPr>
              <a:t>Disclaimer:</a:t>
            </a:r>
            <a:r>
              <a:rPr lang="en-US" sz="600" dirty="0">
                <a:latin typeface="Times New Roman" pitchFamily="18" charset="0"/>
              </a:rPr>
              <a:t> The information contained herein is correct to the best of our knowledge. Your attention is directed to the pertinent Technical Bulletin or Material Safety Data Sheets for the products mentioned herein. No warranty, express or implied, including warranties of merchantability or fitness for a particular purpose are made with respect to the products described herein.</a:t>
            </a:r>
            <a:endParaRPr lang="en-US" sz="1000" dirty="0">
              <a:latin typeface="Times New Roman" pitchFamily="18" charset="0"/>
            </a:endParaRPr>
          </a:p>
          <a:p>
            <a:endParaRPr lang="en-US" sz="1400" dirty="0"/>
          </a:p>
        </p:txBody>
      </p:sp>
      <p:sp>
        <p:nvSpPr>
          <p:cNvPr id="24584" name="Rectangle 22"/>
          <p:cNvSpPr>
            <a:spLocks noChangeArrowheads="1"/>
          </p:cNvSpPr>
          <p:nvPr/>
        </p:nvSpPr>
        <p:spPr bwMode="auto">
          <a:xfrm>
            <a:off x="3659188" y="923925"/>
            <a:ext cx="2614612" cy="550863"/>
          </a:xfrm>
          <a:prstGeom prst="rect">
            <a:avLst/>
          </a:prstGeom>
          <a:noFill/>
          <a:ln w="9525">
            <a:noFill/>
            <a:miter lim="800000"/>
            <a:headEnd/>
            <a:tailEnd/>
          </a:ln>
        </p:spPr>
        <p:txBody>
          <a:bodyPr anchor="ctr">
            <a:spAutoFit/>
          </a:bodyPr>
          <a:lstStyle/>
          <a:p>
            <a:pPr algn="ctr">
              <a:tabLst>
                <a:tab pos="2743200" algn="ctr"/>
                <a:tab pos="5486400" algn="r"/>
              </a:tabLst>
            </a:pPr>
            <a:r>
              <a:rPr lang="en-US" sz="1100" dirty="0">
                <a:latin typeface="Copperplate Gothic Light" pitchFamily="34" charset="0"/>
                <a:ea typeface="Times New Roman" pitchFamily="18" charset="0"/>
                <a:cs typeface="Arial" pitchFamily="34" charset="0"/>
              </a:rPr>
              <a:t>SPECIALITIES PRIVATE LIMITED</a:t>
            </a:r>
          </a:p>
          <a:p>
            <a:pPr algn="ctr">
              <a:tabLst>
                <a:tab pos="2743200" algn="ctr"/>
                <a:tab pos="5486400" algn="r"/>
              </a:tabLst>
            </a:pPr>
            <a:endParaRPr lang="en-US" sz="800" dirty="0">
              <a:latin typeface="Copperplate Gothic Light" pitchFamily="34" charset="0"/>
              <a:ea typeface="Times New Roman" pitchFamily="18" charset="0"/>
              <a:cs typeface="Arial" pitchFamily="34" charset="0"/>
            </a:endParaRPr>
          </a:p>
          <a:p>
            <a:pPr algn="ctr">
              <a:tabLst>
                <a:tab pos="2743200" algn="ctr"/>
                <a:tab pos="5486400" algn="r"/>
              </a:tabLst>
            </a:pPr>
            <a:r>
              <a:rPr lang="en-US" sz="1100" b="1" dirty="0">
                <a:latin typeface="Tw Cen MT" pitchFamily="34" charset="0"/>
                <a:ea typeface="Times New Roman" pitchFamily="18" charset="0"/>
                <a:cs typeface="Arial" pitchFamily="34" charset="0"/>
              </a:rPr>
              <a:t>An ISO 9001 : 2008 Certified  Company</a:t>
            </a:r>
          </a:p>
        </p:txBody>
      </p:sp>
      <p:sp>
        <p:nvSpPr>
          <p:cNvPr id="24585" name="AutoShape 2"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sp>
        <p:nvSpPr>
          <p:cNvPr id="24586" name="AutoShape 4"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sp>
        <p:nvSpPr>
          <p:cNvPr id="24587" name="AutoShape 6"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graphicFrame>
        <p:nvGraphicFramePr>
          <p:cNvPr id="25673" name="Group 73"/>
          <p:cNvGraphicFramePr>
            <a:graphicFrameLocks noGrp="1"/>
          </p:cNvGraphicFramePr>
          <p:nvPr/>
        </p:nvGraphicFramePr>
        <p:xfrm>
          <a:off x="3681413" y="2324101"/>
          <a:ext cx="2667000" cy="4343400"/>
        </p:xfrm>
        <a:graphic>
          <a:graphicData uri="http://schemas.openxmlformats.org/drawingml/2006/table">
            <a:tbl>
              <a:tblPr/>
              <a:tblGrid>
                <a:gridCol w="2667000">
                  <a:extLst>
                    <a:ext uri="{9D8B030D-6E8A-4147-A177-3AD203B41FA5}">
                      <a16:colId xmlns:a16="http://schemas.microsoft.com/office/drawing/2014/main" val="20000"/>
                    </a:ext>
                  </a:extLst>
                </a:gridCol>
              </a:tblGrid>
              <a:tr h="482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w Cen MT" pitchFamily="34" charset="0"/>
                          <a:cs typeface="Times New Roman" pitchFamily="18" charset="0"/>
                        </a:rPr>
                        <a:t>Product Highlights</a:t>
                      </a:r>
                      <a:endParaRPr kumimoji="0" lang="en-US" sz="1200" b="1" i="0" u="none" strike="noStrike" cap="none" normalizeH="0" baseline="0" dirty="0">
                        <a:ln>
                          <a:noFill/>
                        </a:ln>
                        <a:solidFill>
                          <a:schemeClr val="bg1"/>
                        </a:solidFill>
                        <a:effectLst/>
                        <a:latin typeface="Tw Cen MT"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8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dirty="0">
                          <a:solidFill>
                            <a:schemeClr val="tx1"/>
                          </a:solidFill>
                          <a:latin typeface="Tw Cen MT" pitchFamily="34" charset="0"/>
                          <a:ea typeface="+mn-ea"/>
                          <a:cs typeface="+mn-cs"/>
                        </a:rPr>
                        <a:t>Energy Saving Cellulase Enzyme</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extLst>
                  <a:ext uri="{0D108BD9-81ED-4DB2-BD59-A6C34878D82A}">
                    <a16:rowId xmlns:a16="http://schemas.microsoft.com/office/drawing/2014/main" val="10001"/>
                  </a:ext>
                </a:extLst>
              </a:tr>
              <a:tr h="482600">
                <a:tc>
                  <a:txBody>
                    <a:bodyPr/>
                    <a:lstStyle/>
                    <a:p>
                      <a:pPr lvl="0"/>
                      <a:r>
                        <a:rPr lang="en-US" sz="1200" kern="1200" dirty="0">
                          <a:solidFill>
                            <a:schemeClr val="tx1"/>
                          </a:solidFill>
                          <a:latin typeface="Tw Cen MT" pitchFamily="34" charset="0"/>
                          <a:ea typeface="+mn-ea"/>
                          <a:cs typeface="+mn-cs"/>
                        </a:rPr>
                        <a:t>Applicable on Any pH &amp; Temp</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extLst>
                  <a:ext uri="{0D108BD9-81ED-4DB2-BD59-A6C34878D82A}">
                    <a16:rowId xmlns:a16="http://schemas.microsoft.com/office/drawing/2014/main" val="10002"/>
                  </a:ext>
                </a:extLst>
              </a:tr>
              <a:tr h="48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baseline="0" dirty="0">
                          <a:solidFill>
                            <a:schemeClr val="tx1"/>
                          </a:solidFill>
                          <a:latin typeface="Tw Cen MT" pitchFamily="34" charset="0"/>
                          <a:ea typeface="+mn-ea"/>
                          <a:cs typeface="+mn-cs"/>
                        </a:rPr>
                        <a:t>100% APEO &amp; NPEO Free</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extLst>
                  <a:ext uri="{0D108BD9-81ED-4DB2-BD59-A6C34878D82A}">
                    <a16:rowId xmlns:a16="http://schemas.microsoft.com/office/drawing/2014/main" val="10003"/>
                  </a:ext>
                </a:extLst>
              </a:tr>
              <a:tr h="48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baseline="0" dirty="0">
                          <a:solidFill>
                            <a:schemeClr val="tx1"/>
                          </a:solidFill>
                          <a:latin typeface="Tw Cen MT" pitchFamily="34" charset="0"/>
                          <a:ea typeface="+mn-ea"/>
                          <a:cs typeface="+mn-cs"/>
                        </a:rPr>
                        <a:t>100% Phosphate Free Preparation</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extLst>
                  <a:ext uri="{0D108BD9-81ED-4DB2-BD59-A6C34878D82A}">
                    <a16:rowId xmlns:a16="http://schemas.microsoft.com/office/drawing/2014/main" val="10004"/>
                  </a:ext>
                </a:extLst>
              </a:tr>
              <a:tr h="48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baseline="0" dirty="0">
                          <a:solidFill>
                            <a:schemeClr val="tx1"/>
                          </a:solidFill>
                          <a:latin typeface="Tw Cen MT" pitchFamily="34" charset="0"/>
                          <a:ea typeface="+mn-ea"/>
                          <a:cs typeface="+mn-cs"/>
                        </a:rPr>
                        <a:t>Very Low Back-staining</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extLst>
                  <a:ext uri="{0D108BD9-81ED-4DB2-BD59-A6C34878D82A}">
                    <a16:rowId xmlns:a16="http://schemas.microsoft.com/office/drawing/2014/main" val="10005"/>
                  </a:ext>
                </a:extLst>
              </a:tr>
              <a:tr h="48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baseline="0" dirty="0">
                          <a:solidFill>
                            <a:schemeClr val="tx1"/>
                          </a:solidFill>
                          <a:latin typeface="Tw Cen MT" pitchFamily="34" charset="0"/>
                          <a:ea typeface="+mn-ea"/>
                          <a:cs typeface="+mn-cs"/>
                        </a:rPr>
                        <a:t>High Contrast &amp; Grey Cast</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extLst>
                  <a:ext uri="{0D108BD9-81ED-4DB2-BD59-A6C34878D82A}">
                    <a16:rowId xmlns:a16="http://schemas.microsoft.com/office/drawing/2014/main" val="10006"/>
                  </a:ext>
                </a:extLst>
              </a:tr>
              <a:tr h="482600">
                <a:tc>
                  <a:txBody>
                    <a:bodyPr/>
                    <a:lstStyle/>
                    <a:p>
                      <a:pPr lvl="0"/>
                      <a:r>
                        <a:rPr lang="en-US" sz="1200" kern="1200" dirty="0">
                          <a:solidFill>
                            <a:schemeClr val="tx1"/>
                          </a:solidFill>
                          <a:latin typeface="Tw Cen MT" pitchFamily="34" charset="0"/>
                          <a:ea typeface="+mn-ea"/>
                          <a:cs typeface="+mn-cs"/>
                        </a:rPr>
                        <a:t>Low Temperature Applicable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extLst>
                  <a:ext uri="{0D108BD9-81ED-4DB2-BD59-A6C34878D82A}">
                    <a16:rowId xmlns:a16="http://schemas.microsoft.com/office/drawing/2014/main" val="10007"/>
                  </a:ext>
                </a:extLst>
              </a:tr>
              <a:tr h="482600">
                <a:tc>
                  <a:txBody>
                    <a:bodyPr/>
                    <a:lstStyle/>
                    <a:p>
                      <a:pPr lvl="0"/>
                      <a:r>
                        <a:rPr lang="en-US" sz="1200" kern="1200" dirty="0">
                          <a:solidFill>
                            <a:schemeClr val="tx1"/>
                          </a:solidFill>
                          <a:latin typeface="Tw Cen MT" pitchFamily="34" charset="0"/>
                          <a:ea typeface="+mn-ea"/>
                          <a:cs typeface="+mn-cs"/>
                        </a:rPr>
                        <a:t>Highly Economical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extLst>
                  <a:ext uri="{0D108BD9-81ED-4DB2-BD59-A6C34878D82A}">
                    <a16:rowId xmlns:a16="http://schemas.microsoft.com/office/drawing/2014/main" val="10008"/>
                  </a:ext>
                </a:extLst>
              </a:tr>
            </a:tbl>
          </a:graphicData>
        </a:graphic>
      </p:graphicFrame>
      <p:graphicFrame>
        <p:nvGraphicFramePr>
          <p:cNvPr id="25717" name="Group 117"/>
          <p:cNvGraphicFramePr>
            <a:graphicFrameLocks noGrp="1"/>
          </p:cNvGraphicFramePr>
          <p:nvPr/>
        </p:nvGraphicFramePr>
        <p:xfrm>
          <a:off x="495300" y="5127625"/>
          <a:ext cx="2667000" cy="2593976"/>
        </p:xfrm>
        <a:graphic>
          <a:graphicData uri="http://schemas.openxmlformats.org/drawingml/2006/table">
            <a:tbl>
              <a:tblPr/>
              <a:tblGrid>
                <a:gridCol w="1276350">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tblGrid>
              <a:tr h="50629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Tw Cen MT" pitchFamily="34" charset="0"/>
                        </a:rPr>
                        <a:t>Typical Characteristics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5036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pitchFamily="34" charset="0"/>
                        </a:rPr>
                        <a:t>pH range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w Cen MT" pitchFamily="34" charset="0"/>
                        </a:rPr>
                        <a:t>4.5-8.5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extLst>
                  <a:ext uri="{0D108BD9-81ED-4DB2-BD59-A6C34878D82A}">
                    <a16:rowId xmlns:a16="http://schemas.microsoft.com/office/drawing/2014/main" val="10001"/>
                  </a:ext>
                </a:extLst>
              </a:tr>
              <a:tr h="5062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w Cen MT" pitchFamily="34" charset="0"/>
                        </a:rPr>
                        <a:t>Liquor ratio</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w Cen MT" pitchFamily="34" charset="0"/>
                        </a:rPr>
                        <a:t>1 : 6/8/10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extLst>
                  <a:ext uri="{0D108BD9-81ED-4DB2-BD59-A6C34878D82A}">
                    <a16:rowId xmlns:a16="http://schemas.microsoft.com/office/drawing/2014/main" val="10002"/>
                  </a:ext>
                </a:extLst>
              </a:tr>
              <a:tr h="5062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w Cen MT" pitchFamily="34" charset="0"/>
                        </a:rPr>
                        <a:t>Temperature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w Cen MT" pitchFamily="34" charset="0"/>
                        </a:rPr>
                        <a:t>35-60°C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extLst>
                  <a:ext uri="{0D108BD9-81ED-4DB2-BD59-A6C34878D82A}">
                    <a16:rowId xmlns:a16="http://schemas.microsoft.com/office/drawing/2014/main" val="10003"/>
                  </a:ext>
                </a:extLst>
              </a:tr>
              <a:tr h="5713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w Cen MT" pitchFamily="34" charset="0"/>
                        </a:rPr>
                        <a:t>Time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w Cen MT" pitchFamily="34" charset="0"/>
                        </a:rPr>
                        <a:t>30-90 min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extLst>
                  <a:ext uri="{0D108BD9-81ED-4DB2-BD59-A6C34878D82A}">
                    <a16:rowId xmlns:a16="http://schemas.microsoft.com/office/drawing/2014/main" val="10004"/>
                  </a:ext>
                </a:extLst>
              </a:tr>
            </a:tbl>
          </a:graphicData>
        </a:graphic>
      </p:graphicFrame>
      <p:sp>
        <p:nvSpPr>
          <p:cNvPr id="15" name="Rounded Rectangle 14"/>
          <p:cNvSpPr>
            <a:spLocks/>
          </p:cNvSpPr>
          <p:nvPr/>
        </p:nvSpPr>
        <p:spPr>
          <a:xfrm>
            <a:off x="3681413" y="6899275"/>
            <a:ext cx="2667000" cy="822325"/>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600" b="1" dirty="0">
                <a:solidFill>
                  <a:srgbClr val="000000"/>
                </a:solidFill>
                <a:latin typeface="Tw Cen MT" pitchFamily="34" charset="0"/>
              </a:rPr>
              <a:t>Dosage Guidelines</a:t>
            </a:r>
          </a:p>
          <a:p>
            <a:pPr algn="ctr">
              <a:defRPr/>
            </a:pPr>
            <a:r>
              <a:rPr lang="en-US" sz="1400" dirty="0">
                <a:solidFill>
                  <a:srgbClr val="000000"/>
                </a:solidFill>
                <a:latin typeface="Tw Cen MT" pitchFamily="34" charset="0"/>
              </a:rPr>
              <a:t>0.5 to 2 % (w.o.f.)</a:t>
            </a:r>
          </a:p>
        </p:txBody>
      </p:sp>
      <p:sp>
        <p:nvSpPr>
          <p:cNvPr id="24630" name="TextBox 22"/>
          <p:cNvSpPr txBox="1">
            <a:spLocks noChangeArrowheads="1"/>
          </p:cNvSpPr>
          <p:nvPr/>
        </p:nvSpPr>
        <p:spPr bwMode="auto">
          <a:xfrm>
            <a:off x="419100" y="8002588"/>
            <a:ext cx="5981700" cy="646331"/>
          </a:xfrm>
          <a:prstGeom prst="rect">
            <a:avLst/>
          </a:prstGeom>
          <a:noFill/>
          <a:ln w="9525">
            <a:noFill/>
            <a:miter lim="800000"/>
            <a:headEnd/>
            <a:tailEnd/>
          </a:ln>
        </p:spPr>
        <p:txBody>
          <a:bodyPr>
            <a:spAutoFit/>
          </a:bodyPr>
          <a:lstStyle/>
          <a:p>
            <a:r>
              <a:rPr lang="en-US" sz="1200" b="1" dirty="0">
                <a:latin typeface="Tw Cen MT" pitchFamily="34" charset="0"/>
              </a:rPr>
              <a:t>Microgenix Specialities Private Limited </a:t>
            </a:r>
          </a:p>
          <a:p>
            <a:r>
              <a:rPr lang="en-US" sz="1100" dirty="0">
                <a:latin typeface="Tw Cen MT" pitchFamily="34" charset="0"/>
              </a:rPr>
              <a:t>16,Regent Park, Chief Justice Bunglow Lane, Bodakdev, Gujarat, INDIA.</a:t>
            </a:r>
            <a:r>
              <a:rPr lang="en-US" sz="1200" dirty="0">
                <a:latin typeface="Tw Cen MT" pitchFamily="34" charset="0"/>
              </a:rPr>
              <a:t> </a:t>
            </a:r>
          </a:p>
          <a:p>
            <a:r>
              <a:rPr lang="en-US" sz="1200" dirty="0">
                <a:latin typeface="Tw Cen MT" pitchFamily="34" charset="0"/>
              </a:rPr>
              <a:t>Phone : 079 2685 93 48-51 Email – </a:t>
            </a:r>
            <a:r>
              <a:rPr lang="en-US" sz="1200" dirty="0">
                <a:latin typeface="Tw Cen MT" pitchFamily="34" charset="0"/>
                <a:hlinkClick r:id="rId4"/>
              </a:rPr>
              <a:t>info@microgenix.co.in</a:t>
            </a:r>
            <a:r>
              <a:rPr lang="en-US" sz="1200" dirty="0">
                <a:latin typeface="Tw Cen MT" pitchFamily="34" charset="0"/>
              </a:rPr>
              <a:t> ; </a:t>
            </a:r>
            <a:r>
              <a:rPr lang="en-US" sz="1200" dirty="0">
                <a:latin typeface="Tw Cen MT" pitchFamily="34" charset="0"/>
                <a:hlinkClick r:id="rId5"/>
              </a:rPr>
              <a:t>www.microgenix.co.in</a:t>
            </a:r>
            <a:r>
              <a:rPr lang="en-US" sz="1200" dirty="0">
                <a:latin typeface="Tw Cen MT" pitchFamily="34" charset="0"/>
              </a:rPr>
              <a:t>  </a:t>
            </a:r>
          </a:p>
        </p:txBody>
      </p:sp>
      <p:pic>
        <p:nvPicPr>
          <p:cNvPr id="24632" name="Picture 120" descr="Microgenix_Logo_Final"/>
          <p:cNvPicPr>
            <a:picLocks noChangeAspect="1" noChangeArrowheads="1"/>
          </p:cNvPicPr>
          <p:nvPr/>
        </p:nvPicPr>
        <p:blipFill>
          <a:blip r:embed="rId6"/>
          <a:srcRect/>
          <a:stretch>
            <a:fillRect/>
          </a:stretch>
        </p:blipFill>
        <p:spPr bwMode="auto">
          <a:xfrm>
            <a:off x="3775075" y="571500"/>
            <a:ext cx="2413000" cy="236538"/>
          </a:xfrm>
          <a:prstGeom prst="rect">
            <a:avLst/>
          </a:prstGeom>
          <a:noFill/>
          <a:ln w="9525">
            <a:noFill/>
            <a:miter lim="800000"/>
            <a:headEnd/>
            <a:tailEnd/>
          </a:ln>
        </p:spPr>
      </p:pic>
      <p:pic>
        <p:nvPicPr>
          <p:cNvPr id="18" name="Picture 68" descr="D:\New Folder (2)\images\1140778v1v8qvbj.jpg"/>
          <p:cNvPicPr>
            <a:picLocks noChangeAspect="1" noChangeArrowheads="1"/>
          </p:cNvPicPr>
          <p:nvPr/>
        </p:nvPicPr>
        <p:blipFill>
          <a:blip r:embed="rId7"/>
          <a:srcRect/>
          <a:stretch>
            <a:fillRect/>
          </a:stretch>
        </p:blipFill>
        <p:spPr bwMode="auto">
          <a:xfrm>
            <a:off x="495300" y="2057400"/>
            <a:ext cx="2667000" cy="305276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ChangeArrowheads="1"/>
          </p:cNvSpPr>
          <p:nvPr/>
        </p:nvSpPr>
        <p:spPr bwMode="auto">
          <a:xfrm>
            <a:off x="6464300" y="3175"/>
            <a:ext cx="393700" cy="519113"/>
          </a:xfrm>
          <a:prstGeom prst="rect">
            <a:avLst/>
          </a:prstGeom>
          <a:noFill/>
          <a:ln w="9525">
            <a:noFill/>
            <a:miter lim="800000"/>
            <a:headEnd/>
            <a:tailEnd/>
          </a:ln>
        </p:spPr>
        <p:txBody>
          <a:bodyPr wrap="none" anchor="ctr">
            <a:spAutoFit/>
          </a:bodyPr>
          <a:lstStyle/>
          <a:p>
            <a:pPr algn="r"/>
            <a:r>
              <a:rPr lang="en-US" sz="2800" b="1" dirty="0">
                <a:solidFill>
                  <a:srgbClr val="FF0000"/>
                </a:solidFill>
                <a:latin typeface="Tahoma" pitchFamily="34" charset="0"/>
                <a:ea typeface="Times New Roman" pitchFamily="18" charset="0"/>
                <a:cs typeface="Tahoma" pitchFamily="34" charset="0"/>
              </a:rPr>
              <a:t>  </a:t>
            </a:r>
            <a:endParaRPr lang="en-US" dirty="0">
              <a:solidFill>
                <a:srgbClr val="FF0000"/>
              </a:solidFill>
              <a:latin typeface="Tw Cen MT" pitchFamily="34" charset="0"/>
              <a:ea typeface="Times New Roman" pitchFamily="18" charset="0"/>
              <a:cs typeface="Tahoma" pitchFamily="34" charset="0"/>
            </a:endParaRPr>
          </a:p>
        </p:txBody>
      </p:sp>
      <p:sp>
        <p:nvSpPr>
          <p:cNvPr id="24579" name="Rectangle 17"/>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dirty="0">
              <a:latin typeface="Tw Cen MT" pitchFamily="34" charset="0"/>
            </a:endParaRPr>
          </a:p>
        </p:txBody>
      </p:sp>
      <p:sp>
        <p:nvSpPr>
          <p:cNvPr id="24580" name="TextBox 8"/>
          <p:cNvSpPr txBox="1">
            <a:spLocks noChangeArrowheads="1"/>
          </p:cNvSpPr>
          <p:nvPr/>
        </p:nvSpPr>
        <p:spPr bwMode="auto">
          <a:xfrm>
            <a:off x="633413" y="723900"/>
            <a:ext cx="2338387" cy="369332"/>
          </a:xfrm>
          <a:prstGeom prst="rect">
            <a:avLst/>
          </a:prstGeom>
          <a:noFill/>
          <a:ln w="9525">
            <a:noFill/>
            <a:miter lim="800000"/>
            <a:headEnd/>
            <a:tailEnd/>
          </a:ln>
        </p:spPr>
        <p:txBody>
          <a:bodyPr>
            <a:spAutoFit/>
          </a:bodyPr>
          <a:lstStyle/>
          <a:p>
            <a:pPr algn="ctr"/>
            <a:r>
              <a:rPr lang="en-US" b="1" dirty="0" err="1">
                <a:latin typeface="Tw Cen MT" pitchFamily="34" charset="0"/>
                <a:cs typeface="Arial" pitchFamily="34" charset="0"/>
              </a:rPr>
              <a:t>Primacel</a:t>
            </a:r>
            <a:r>
              <a:rPr lang="en-US" b="1" dirty="0">
                <a:latin typeface="Tw Cen MT" pitchFamily="34" charset="0"/>
                <a:cs typeface="Arial" pitchFamily="34" charset="0"/>
              </a:rPr>
              <a:t> NXT</a:t>
            </a:r>
          </a:p>
        </p:txBody>
      </p:sp>
      <p:sp>
        <p:nvSpPr>
          <p:cNvPr id="24581"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dirty="0">
              <a:latin typeface="Tw Cen MT" pitchFamily="34" charset="0"/>
            </a:endParaRPr>
          </a:p>
        </p:txBody>
      </p:sp>
      <p:sp>
        <p:nvSpPr>
          <p:cNvPr id="24582" name="TextBox 26"/>
          <p:cNvSpPr txBox="1">
            <a:spLocks noChangeArrowheads="1"/>
          </p:cNvSpPr>
          <p:nvPr/>
        </p:nvSpPr>
        <p:spPr bwMode="auto">
          <a:xfrm>
            <a:off x="228600" y="4267200"/>
            <a:ext cx="184150" cy="366713"/>
          </a:xfrm>
          <a:prstGeom prst="rect">
            <a:avLst/>
          </a:prstGeom>
          <a:noFill/>
          <a:ln w="9525">
            <a:noFill/>
            <a:miter lim="800000"/>
            <a:headEnd/>
            <a:tailEnd/>
          </a:ln>
        </p:spPr>
        <p:txBody>
          <a:bodyPr wrap="none">
            <a:spAutoFit/>
          </a:bodyPr>
          <a:lstStyle/>
          <a:p>
            <a:endParaRPr lang="en-US" dirty="0">
              <a:latin typeface="Tw Cen MT" pitchFamily="34" charset="0"/>
            </a:endParaRPr>
          </a:p>
        </p:txBody>
      </p:sp>
      <p:sp>
        <p:nvSpPr>
          <p:cNvPr id="24583" name="Text Box 2"/>
          <p:cNvSpPr txBox="1">
            <a:spLocks noChangeArrowheads="1"/>
          </p:cNvSpPr>
          <p:nvPr/>
        </p:nvSpPr>
        <p:spPr bwMode="auto">
          <a:xfrm>
            <a:off x="304800" y="8724900"/>
            <a:ext cx="6227763" cy="342900"/>
          </a:xfrm>
          <a:prstGeom prst="rect">
            <a:avLst/>
          </a:prstGeom>
          <a:solidFill>
            <a:srgbClr val="FFFFFF"/>
          </a:solidFill>
          <a:ln w="9525">
            <a:noFill/>
            <a:miter lim="800000"/>
            <a:headEnd/>
            <a:tailEnd/>
          </a:ln>
        </p:spPr>
        <p:txBody>
          <a:bodyPr/>
          <a:lstStyle/>
          <a:p>
            <a:pPr>
              <a:spcAft>
                <a:spcPts val="1000"/>
              </a:spcAft>
            </a:pPr>
            <a:r>
              <a:rPr lang="en-US" sz="600" b="1" dirty="0">
                <a:latin typeface="Times New Roman" pitchFamily="18" charset="0"/>
              </a:rPr>
              <a:t>Disclaimer:</a:t>
            </a:r>
            <a:r>
              <a:rPr lang="en-US" sz="600" dirty="0">
                <a:latin typeface="Times New Roman" pitchFamily="18" charset="0"/>
              </a:rPr>
              <a:t> The information contained herein is correct to the best of our knowledge. Your attention is directed to the pertinent Technical Bulletin or Material Safety Data Sheets for the products mentioned herein. No warranty, express or implied, including warranties of merchantability or fitness for a particular purpose are made with respect to the products described herein.</a:t>
            </a:r>
            <a:endParaRPr lang="en-US" sz="1000" dirty="0">
              <a:latin typeface="Times New Roman" pitchFamily="18" charset="0"/>
            </a:endParaRPr>
          </a:p>
          <a:p>
            <a:endParaRPr lang="en-US" sz="1400" dirty="0"/>
          </a:p>
        </p:txBody>
      </p:sp>
      <p:sp>
        <p:nvSpPr>
          <p:cNvPr id="24584" name="Rectangle 22"/>
          <p:cNvSpPr>
            <a:spLocks noChangeArrowheads="1"/>
          </p:cNvSpPr>
          <p:nvPr/>
        </p:nvSpPr>
        <p:spPr bwMode="auto">
          <a:xfrm>
            <a:off x="3659188" y="923925"/>
            <a:ext cx="2614612" cy="550863"/>
          </a:xfrm>
          <a:prstGeom prst="rect">
            <a:avLst/>
          </a:prstGeom>
          <a:noFill/>
          <a:ln w="9525">
            <a:noFill/>
            <a:miter lim="800000"/>
            <a:headEnd/>
            <a:tailEnd/>
          </a:ln>
        </p:spPr>
        <p:txBody>
          <a:bodyPr anchor="ctr">
            <a:spAutoFit/>
          </a:bodyPr>
          <a:lstStyle/>
          <a:p>
            <a:pPr algn="ctr">
              <a:tabLst>
                <a:tab pos="2743200" algn="ctr"/>
                <a:tab pos="5486400" algn="r"/>
              </a:tabLst>
            </a:pPr>
            <a:r>
              <a:rPr lang="en-US" sz="1100" dirty="0">
                <a:latin typeface="Copperplate Gothic Light" pitchFamily="34" charset="0"/>
                <a:ea typeface="Times New Roman" pitchFamily="18" charset="0"/>
                <a:cs typeface="Arial" pitchFamily="34" charset="0"/>
              </a:rPr>
              <a:t>SPECIALITIES PRIVATE LIMITED</a:t>
            </a:r>
          </a:p>
          <a:p>
            <a:pPr algn="ctr">
              <a:tabLst>
                <a:tab pos="2743200" algn="ctr"/>
                <a:tab pos="5486400" algn="r"/>
              </a:tabLst>
            </a:pPr>
            <a:endParaRPr lang="en-US" sz="800" dirty="0">
              <a:latin typeface="Copperplate Gothic Light" pitchFamily="34" charset="0"/>
              <a:ea typeface="Times New Roman" pitchFamily="18" charset="0"/>
              <a:cs typeface="Arial" pitchFamily="34" charset="0"/>
            </a:endParaRPr>
          </a:p>
          <a:p>
            <a:pPr algn="ctr">
              <a:tabLst>
                <a:tab pos="2743200" algn="ctr"/>
                <a:tab pos="5486400" algn="r"/>
              </a:tabLst>
            </a:pPr>
            <a:r>
              <a:rPr lang="en-US" sz="1100" b="1" dirty="0">
                <a:latin typeface="Tw Cen MT" pitchFamily="34" charset="0"/>
                <a:ea typeface="Times New Roman" pitchFamily="18" charset="0"/>
                <a:cs typeface="Arial" pitchFamily="34" charset="0"/>
              </a:rPr>
              <a:t>An ISO 9001 : 2008 Certified  Company</a:t>
            </a:r>
          </a:p>
        </p:txBody>
      </p:sp>
      <p:sp>
        <p:nvSpPr>
          <p:cNvPr id="24585" name="AutoShape 2"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sp>
        <p:nvSpPr>
          <p:cNvPr id="24586" name="AutoShape 4"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sp>
        <p:nvSpPr>
          <p:cNvPr id="24587" name="AutoShape 6"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graphicFrame>
        <p:nvGraphicFramePr>
          <p:cNvPr id="25673" name="Group 73"/>
          <p:cNvGraphicFramePr>
            <a:graphicFrameLocks noGrp="1"/>
          </p:cNvGraphicFramePr>
          <p:nvPr/>
        </p:nvGraphicFramePr>
        <p:xfrm>
          <a:off x="3681413" y="2324103"/>
          <a:ext cx="2667000" cy="4305296"/>
        </p:xfrm>
        <a:graphic>
          <a:graphicData uri="http://schemas.openxmlformats.org/drawingml/2006/table">
            <a:tbl>
              <a:tblPr/>
              <a:tblGrid>
                <a:gridCol w="2667000">
                  <a:extLst>
                    <a:ext uri="{9D8B030D-6E8A-4147-A177-3AD203B41FA5}">
                      <a16:colId xmlns:a16="http://schemas.microsoft.com/office/drawing/2014/main" val="20000"/>
                    </a:ext>
                  </a:extLst>
                </a:gridCol>
              </a:tblGrid>
              <a:tr h="5381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w Cen MT" pitchFamily="34" charset="0"/>
                          <a:cs typeface="Times New Roman" pitchFamily="18" charset="0"/>
                        </a:rPr>
                        <a:t>Product Highlights</a:t>
                      </a:r>
                      <a:endParaRPr kumimoji="0" lang="en-US" sz="1200" b="1" i="0" u="none" strike="noStrike" cap="none" normalizeH="0" baseline="0" dirty="0">
                        <a:ln>
                          <a:noFill/>
                        </a:ln>
                        <a:solidFill>
                          <a:schemeClr val="bg1"/>
                        </a:solidFill>
                        <a:effectLst/>
                        <a:latin typeface="Tw Cen MT"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38162">
                <a:tc>
                  <a:txBody>
                    <a:bodyPr/>
                    <a:lstStyle/>
                    <a:p>
                      <a:pPr lvl="0"/>
                      <a:r>
                        <a:rPr lang="en-US" sz="1200" kern="1200" dirty="0">
                          <a:solidFill>
                            <a:schemeClr val="tx1"/>
                          </a:solidFill>
                          <a:latin typeface="Tw Cen MT" pitchFamily="34" charset="0"/>
                          <a:ea typeface="+mn-ea"/>
                          <a:cs typeface="+mn-cs"/>
                        </a:rPr>
                        <a:t>Environmentally Friendly Enzyme Formulation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extLst>
                  <a:ext uri="{0D108BD9-81ED-4DB2-BD59-A6C34878D82A}">
                    <a16:rowId xmlns:a16="http://schemas.microsoft.com/office/drawing/2014/main" val="10001"/>
                  </a:ext>
                </a:extLst>
              </a:tr>
              <a:tr h="5381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baseline="0" dirty="0">
                          <a:solidFill>
                            <a:schemeClr val="tx1"/>
                          </a:solidFill>
                          <a:latin typeface="Tw Cen MT" pitchFamily="34" charset="0"/>
                          <a:ea typeface="+mn-ea"/>
                          <a:cs typeface="+mn-cs"/>
                        </a:rPr>
                        <a:t>100% Phosphate Free Preparation</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extLst>
                  <a:ext uri="{0D108BD9-81ED-4DB2-BD59-A6C34878D82A}">
                    <a16:rowId xmlns:a16="http://schemas.microsoft.com/office/drawing/2014/main" val="10002"/>
                  </a:ext>
                </a:extLst>
              </a:tr>
              <a:tr h="5381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baseline="0" dirty="0">
                          <a:solidFill>
                            <a:schemeClr val="tx1"/>
                          </a:solidFill>
                          <a:latin typeface="Tw Cen MT" pitchFamily="34" charset="0"/>
                          <a:ea typeface="+mn-ea"/>
                          <a:cs typeface="+mn-cs"/>
                        </a:rPr>
                        <a:t>100% APEO &amp; NPEO Free</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extLst>
                  <a:ext uri="{0D108BD9-81ED-4DB2-BD59-A6C34878D82A}">
                    <a16:rowId xmlns:a16="http://schemas.microsoft.com/office/drawing/2014/main" val="10003"/>
                  </a:ext>
                </a:extLst>
              </a:tr>
              <a:tr h="538162">
                <a:tc>
                  <a:txBody>
                    <a:bodyPr/>
                    <a:lstStyle/>
                    <a:p>
                      <a:pPr lvl="0"/>
                      <a:r>
                        <a:rPr lang="en-US" sz="1200" kern="1200" dirty="0">
                          <a:solidFill>
                            <a:schemeClr val="tx1"/>
                          </a:solidFill>
                          <a:latin typeface="Tw Cen MT" pitchFamily="34" charset="0"/>
                          <a:ea typeface="+mn-ea"/>
                          <a:cs typeface="+mn-cs"/>
                        </a:rPr>
                        <a:t>Enhances Contrast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extLst>
                  <a:ext uri="{0D108BD9-81ED-4DB2-BD59-A6C34878D82A}">
                    <a16:rowId xmlns:a16="http://schemas.microsoft.com/office/drawing/2014/main" val="10004"/>
                  </a:ext>
                </a:extLst>
              </a:tr>
              <a:tr h="5381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baseline="0" dirty="0">
                          <a:solidFill>
                            <a:schemeClr val="tx1"/>
                          </a:solidFill>
                          <a:latin typeface="Tw Cen MT" pitchFamily="34" charset="0"/>
                          <a:ea typeface="+mn-ea"/>
                          <a:cs typeface="+mn-cs"/>
                        </a:rPr>
                        <a:t>Ultra Low Back-staining</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extLst>
                  <a:ext uri="{0D108BD9-81ED-4DB2-BD59-A6C34878D82A}">
                    <a16:rowId xmlns:a16="http://schemas.microsoft.com/office/drawing/2014/main" val="10005"/>
                  </a:ext>
                </a:extLst>
              </a:tr>
              <a:tr h="5381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baseline="0" dirty="0">
                          <a:solidFill>
                            <a:schemeClr val="tx1"/>
                          </a:solidFill>
                          <a:latin typeface="Tw Cen MT" pitchFamily="34" charset="0"/>
                          <a:ea typeface="+mn-ea"/>
                          <a:cs typeface="+mn-cs"/>
                        </a:rPr>
                        <a:t>Significant Grey Cast</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extLst>
                  <a:ext uri="{0D108BD9-81ED-4DB2-BD59-A6C34878D82A}">
                    <a16:rowId xmlns:a16="http://schemas.microsoft.com/office/drawing/2014/main" val="10006"/>
                  </a:ext>
                </a:extLst>
              </a:tr>
              <a:tr h="538162">
                <a:tc>
                  <a:txBody>
                    <a:bodyPr/>
                    <a:lstStyle/>
                    <a:p>
                      <a:pPr lvl="0"/>
                      <a:r>
                        <a:rPr lang="en-US" sz="1200" kern="1200" dirty="0">
                          <a:solidFill>
                            <a:schemeClr val="tx1"/>
                          </a:solidFill>
                          <a:latin typeface="Tw Cen MT" pitchFamily="34" charset="0"/>
                          <a:ea typeface="+mn-ea"/>
                          <a:cs typeface="+mn-cs"/>
                        </a:rPr>
                        <a:t>Highly Economical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extLst>
                  <a:ext uri="{0D108BD9-81ED-4DB2-BD59-A6C34878D82A}">
                    <a16:rowId xmlns:a16="http://schemas.microsoft.com/office/drawing/2014/main" val="10007"/>
                  </a:ext>
                </a:extLst>
              </a:tr>
            </a:tbl>
          </a:graphicData>
        </a:graphic>
      </p:graphicFrame>
      <p:graphicFrame>
        <p:nvGraphicFramePr>
          <p:cNvPr id="25717" name="Group 117"/>
          <p:cNvGraphicFramePr>
            <a:graphicFrameLocks noGrp="1"/>
          </p:cNvGraphicFramePr>
          <p:nvPr/>
        </p:nvGraphicFramePr>
        <p:xfrm>
          <a:off x="495300" y="5127625"/>
          <a:ext cx="2667000" cy="2593976"/>
        </p:xfrm>
        <a:graphic>
          <a:graphicData uri="http://schemas.openxmlformats.org/drawingml/2006/table">
            <a:tbl>
              <a:tblPr/>
              <a:tblGrid>
                <a:gridCol w="1276350">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tblGrid>
              <a:tr h="50629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Tw Cen MT" pitchFamily="34" charset="0"/>
                        </a:rPr>
                        <a:t>Typical Characteristics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5036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pitchFamily="34" charset="0"/>
                        </a:rPr>
                        <a:t>pH range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w Cen MT" pitchFamily="34" charset="0"/>
                        </a:rPr>
                        <a:t>6-7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extLst>
                  <a:ext uri="{0D108BD9-81ED-4DB2-BD59-A6C34878D82A}">
                    <a16:rowId xmlns:a16="http://schemas.microsoft.com/office/drawing/2014/main" val="10001"/>
                  </a:ext>
                </a:extLst>
              </a:tr>
              <a:tr h="5062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w Cen MT" pitchFamily="34" charset="0"/>
                        </a:rPr>
                        <a:t>Liquor ratio</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w Cen MT" pitchFamily="34" charset="0"/>
                        </a:rPr>
                        <a:t>1 : 6/8/10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extLst>
                  <a:ext uri="{0D108BD9-81ED-4DB2-BD59-A6C34878D82A}">
                    <a16:rowId xmlns:a16="http://schemas.microsoft.com/office/drawing/2014/main" val="10002"/>
                  </a:ext>
                </a:extLst>
              </a:tr>
              <a:tr h="5062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w Cen MT" pitchFamily="34" charset="0"/>
                        </a:rPr>
                        <a:t>Temperature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w Cen MT" pitchFamily="34" charset="0"/>
                        </a:rPr>
                        <a:t>50-55°C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extLst>
                  <a:ext uri="{0D108BD9-81ED-4DB2-BD59-A6C34878D82A}">
                    <a16:rowId xmlns:a16="http://schemas.microsoft.com/office/drawing/2014/main" val="10003"/>
                  </a:ext>
                </a:extLst>
              </a:tr>
              <a:tr h="5713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w Cen MT" pitchFamily="34" charset="0"/>
                        </a:rPr>
                        <a:t>Time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w Cen MT" pitchFamily="34" charset="0"/>
                        </a:rPr>
                        <a:t>30-60 min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extLst>
                  <a:ext uri="{0D108BD9-81ED-4DB2-BD59-A6C34878D82A}">
                    <a16:rowId xmlns:a16="http://schemas.microsoft.com/office/drawing/2014/main" val="10004"/>
                  </a:ext>
                </a:extLst>
              </a:tr>
            </a:tbl>
          </a:graphicData>
        </a:graphic>
      </p:graphicFrame>
      <p:sp>
        <p:nvSpPr>
          <p:cNvPr id="15" name="Rounded Rectangle 14"/>
          <p:cNvSpPr>
            <a:spLocks/>
          </p:cNvSpPr>
          <p:nvPr/>
        </p:nvSpPr>
        <p:spPr>
          <a:xfrm>
            <a:off x="3681413" y="6899275"/>
            <a:ext cx="2667000" cy="822325"/>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600" b="1" dirty="0">
                <a:solidFill>
                  <a:srgbClr val="000000"/>
                </a:solidFill>
                <a:latin typeface="Tw Cen MT" pitchFamily="34" charset="0"/>
              </a:rPr>
              <a:t>Dosage Guidelines</a:t>
            </a:r>
          </a:p>
          <a:p>
            <a:pPr algn="ctr">
              <a:defRPr/>
            </a:pPr>
            <a:r>
              <a:rPr lang="en-US" sz="1400" dirty="0">
                <a:solidFill>
                  <a:srgbClr val="000000"/>
                </a:solidFill>
                <a:latin typeface="Tw Cen MT" pitchFamily="34" charset="0"/>
              </a:rPr>
              <a:t>0.5 to 2 % (w.o.f.)</a:t>
            </a:r>
          </a:p>
        </p:txBody>
      </p:sp>
      <p:sp>
        <p:nvSpPr>
          <p:cNvPr id="24630" name="TextBox 22"/>
          <p:cNvSpPr txBox="1">
            <a:spLocks noChangeArrowheads="1"/>
          </p:cNvSpPr>
          <p:nvPr/>
        </p:nvSpPr>
        <p:spPr bwMode="auto">
          <a:xfrm>
            <a:off x="419100" y="8002588"/>
            <a:ext cx="5981700" cy="646331"/>
          </a:xfrm>
          <a:prstGeom prst="rect">
            <a:avLst/>
          </a:prstGeom>
          <a:noFill/>
          <a:ln w="9525">
            <a:noFill/>
            <a:miter lim="800000"/>
            <a:headEnd/>
            <a:tailEnd/>
          </a:ln>
        </p:spPr>
        <p:txBody>
          <a:bodyPr>
            <a:spAutoFit/>
          </a:bodyPr>
          <a:lstStyle/>
          <a:p>
            <a:r>
              <a:rPr lang="en-US" sz="1200" b="1" dirty="0">
                <a:latin typeface="Tw Cen MT" pitchFamily="34" charset="0"/>
              </a:rPr>
              <a:t>Microgenix Specialities Private Limited </a:t>
            </a:r>
          </a:p>
          <a:p>
            <a:r>
              <a:rPr lang="en-US" sz="1100" dirty="0">
                <a:latin typeface="Tw Cen MT" pitchFamily="34" charset="0"/>
              </a:rPr>
              <a:t>16,Regent Park, Chief Justice Bunglow Lane, Bodakdev, Ahmedabad – 380059 Gujarat, INDIA.</a:t>
            </a:r>
            <a:r>
              <a:rPr lang="en-US" sz="1200" dirty="0">
                <a:latin typeface="Tw Cen MT" pitchFamily="34" charset="0"/>
              </a:rPr>
              <a:t> </a:t>
            </a:r>
          </a:p>
          <a:p>
            <a:r>
              <a:rPr lang="en-US" sz="1200" dirty="0">
                <a:latin typeface="Tw Cen MT" pitchFamily="34" charset="0"/>
              </a:rPr>
              <a:t>Phone : 079 2685 93 48-51 Email – </a:t>
            </a:r>
            <a:r>
              <a:rPr lang="en-US" sz="1200" dirty="0">
                <a:latin typeface="Tw Cen MT" pitchFamily="34" charset="0"/>
                <a:hlinkClick r:id="rId4"/>
              </a:rPr>
              <a:t>info@microgenix.co.in</a:t>
            </a:r>
            <a:r>
              <a:rPr lang="en-US" sz="1200" dirty="0">
                <a:latin typeface="Tw Cen MT" pitchFamily="34" charset="0"/>
              </a:rPr>
              <a:t> ; </a:t>
            </a:r>
            <a:r>
              <a:rPr lang="en-US" sz="1200" dirty="0">
                <a:latin typeface="Tw Cen MT" pitchFamily="34" charset="0"/>
                <a:hlinkClick r:id="rId5"/>
              </a:rPr>
              <a:t>www.microgenix.co.in</a:t>
            </a:r>
            <a:r>
              <a:rPr lang="en-US" sz="1200" dirty="0">
                <a:latin typeface="Tw Cen MT" pitchFamily="34" charset="0"/>
              </a:rPr>
              <a:t>  </a:t>
            </a:r>
          </a:p>
        </p:txBody>
      </p:sp>
      <p:pic>
        <p:nvPicPr>
          <p:cNvPr id="24632" name="Picture 120" descr="Microgenix_Logo_Final"/>
          <p:cNvPicPr>
            <a:picLocks noChangeAspect="1" noChangeArrowheads="1"/>
          </p:cNvPicPr>
          <p:nvPr/>
        </p:nvPicPr>
        <p:blipFill>
          <a:blip r:embed="rId6"/>
          <a:srcRect/>
          <a:stretch>
            <a:fillRect/>
          </a:stretch>
        </p:blipFill>
        <p:spPr bwMode="auto">
          <a:xfrm>
            <a:off x="3775075" y="571500"/>
            <a:ext cx="2413000" cy="236538"/>
          </a:xfrm>
          <a:prstGeom prst="rect">
            <a:avLst/>
          </a:prstGeom>
          <a:noFill/>
          <a:ln w="9525">
            <a:noFill/>
            <a:miter lim="800000"/>
            <a:headEnd/>
            <a:tailEnd/>
          </a:ln>
        </p:spPr>
      </p:pic>
      <p:pic>
        <p:nvPicPr>
          <p:cNvPr id="18" name="Picture 68" descr="D:\New Folder (2)\images\1140778v1v8qvbj.jpg"/>
          <p:cNvPicPr>
            <a:picLocks noChangeAspect="1" noChangeArrowheads="1"/>
          </p:cNvPicPr>
          <p:nvPr/>
        </p:nvPicPr>
        <p:blipFill>
          <a:blip r:embed="rId7"/>
          <a:srcRect/>
          <a:stretch>
            <a:fillRect/>
          </a:stretch>
        </p:blipFill>
        <p:spPr bwMode="auto">
          <a:xfrm>
            <a:off x="495300" y="2057400"/>
            <a:ext cx="2667000" cy="305276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ChangeArrowheads="1"/>
          </p:cNvSpPr>
          <p:nvPr/>
        </p:nvSpPr>
        <p:spPr bwMode="auto">
          <a:xfrm>
            <a:off x="6464300" y="3175"/>
            <a:ext cx="393700" cy="519113"/>
          </a:xfrm>
          <a:prstGeom prst="rect">
            <a:avLst/>
          </a:prstGeom>
          <a:noFill/>
          <a:ln w="9525">
            <a:noFill/>
            <a:miter lim="800000"/>
            <a:headEnd/>
            <a:tailEnd/>
          </a:ln>
        </p:spPr>
        <p:txBody>
          <a:bodyPr wrap="none" anchor="ctr">
            <a:spAutoFit/>
          </a:bodyPr>
          <a:lstStyle/>
          <a:p>
            <a:pPr algn="r"/>
            <a:r>
              <a:rPr lang="en-US" sz="2800" b="1" dirty="0">
                <a:solidFill>
                  <a:srgbClr val="FF0000"/>
                </a:solidFill>
                <a:latin typeface="Tahoma" pitchFamily="34" charset="0"/>
                <a:ea typeface="Times New Roman" pitchFamily="18" charset="0"/>
                <a:cs typeface="Tahoma" pitchFamily="34" charset="0"/>
              </a:rPr>
              <a:t>  </a:t>
            </a:r>
            <a:endParaRPr lang="en-US" dirty="0">
              <a:solidFill>
                <a:srgbClr val="FF0000"/>
              </a:solidFill>
              <a:latin typeface="Tw Cen MT" pitchFamily="34" charset="0"/>
              <a:ea typeface="Times New Roman" pitchFamily="18" charset="0"/>
              <a:cs typeface="Tahoma" pitchFamily="34" charset="0"/>
            </a:endParaRPr>
          </a:p>
        </p:txBody>
      </p:sp>
      <p:sp>
        <p:nvSpPr>
          <p:cNvPr id="7171" name="Rectangle 17"/>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dirty="0">
              <a:latin typeface="Tw Cen MT" pitchFamily="34" charset="0"/>
            </a:endParaRPr>
          </a:p>
        </p:txBody>
      </p:sp>
      <p:sp>
        <p:nvSpPr>
          <p:cNvPr id="7172" name="TextBox 8"/>
          <p:cNvSpPr txBox="1">
            <a:spLocks noChangeArrowheads="1"/>
          </p:cNvSpPr>
          <p:nvPr/>
        </p:nvSpPr>
        <p:spPr bwMode="auto">
          <a:xfrm>
            <a:off x="633413" y="725488"/>
            <a:ext cx="2338387" cy="641350"/>
          </a:xfrm>
          <a:prstGeom prst="rect">
            <a:avLst/>
          </a:prstGeom>
          <a:noFill/>
          <a:ln w="9525">
            <a:noFill/>
            <a:miter lim="800000"/>
            <a:headEnd/>
            <a:tailEnd/>
          </a:ln>
        </p:spPr>
        <p:txBody>
          <a:bodyPr>
            <a:spAutoFit/>
          </a:bodyPr>
          <a:lstStyle/>
          <a:p>
            <a:pPr algn="ctr"/>
            <a:r>
              <a:rPr lang="en-US" b="1" dirty="0">
                <a:latin typeface="Tw Cen MT" pitchFamily="34" charset="0"/>
                <a:cs typeface="Arial" pitchFamily="34" charset="0"/>
              </a:rPr>
              <a:t>Superfeel ES</a:t>
            </a:r>
          </a:p>
          <a:p>
            <a:pPr algn="ctr"/>
            <a:r>
              <a:rPr lang="en-US" b="1" dirty="0">
                <a:latin typeface="Tw Cen MT" pitchFamily="34" charset="0"/>
                <a:cs typeface="Arial" pitchFamily="34" charset="0"/>
              </a:rPr>
              <a:t>GOTS Certified</a:t>
            </a:r>
          </a:p>
        </p:txBody>
      </p:sp>
      <p:sp>
        <p:nvSpPr>
          <p:cNvPr id="7173"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dirty="0">
              <a:latin typeface="Tw Cen MT" pitchFamily="34" charset="0"/>
            </a:endParaRPr>
          </a:p>
        </p:txBody>
      </p:sp>
      <p:sp>
        <p:nvSpPr>
          <p:cNvPr id="7174" name="TextBox 26"/>
          <p:cNvSpPr txBox="1">
            <a:spLocks noChangeArrowheads="1"/>
          </p:cNvSpPr>
          <p:nvPr/>
        </p:nvSpPr>
        <p:spPr bwMode="auto">
          <a:xfrm>
            <a:off x="228600" y="4267200"/>
            <a:ext cx="184150" cy="366713"/>
          </a:xfrm>
          <a:prstGeom prst="rect">
            <a:avLst/>
          </a:prstGeom>
          <a:noFill/>
          <a:ln w="9525">
            <a:noFill/>
            <a:miter lim="800000"/>
            <a:headEnd/>
            <a:tailEnd/>
          </a:ln>
        </p:spPr>
        <p:txBody>
          <a:bodyPr wrap="none">
            <a:spAutoFit/>
          </a:bodyPr>
          <a:lstStyle/>
          <a:p>
            <a:endParaRPr lang="en-US" dirty="0">
              <a:latin typeface="Tw Cen MT" pitchFamily="34" charset="0"/>
            </a:endParaRPr>
          </a:p>
        </p:txBody>
      </p:sp>
      <p:sp>
        <p:nvSpPr>
          <p:cNvPr id="7175" name="Text Box 2"/>
          <p:cNvSpPr txBox="1">
            <a:spLocks noChangeArrowheads="1"/>
          </p:cNvSpPr>
          <p:nvPr/>
        </p:nvSpPr>
        <p:spPr bwMode="auto">
          <a:xfrm>
            <a:off x="304800" y="8724900"/>
            <a:ext cx="6227763" cy="342900"/>
          </a:xfrm>
          <a:prstGeom prst="rect">
            <a:avLst/>
          </a:prstGeom>
          <a:solidFill>
            <a:srgbClr val="FFFFFF"/>
          </a:solidFill>
          <a:ln w="9525">
            <a:noFill/>
            <a:miter lim="800000"/>
            <a:headEnd/>
            <a:tailEnd/>
          </a:ln>
        </p:spPr>
        <p:txBody>
          <a:bodyPr/>
          <a:lstStyle/>
          <a:p>
            <a:pPr>
              <a:spcAft>
                <a:spcPts val="1000"/>
              </a:spcAft>
            </a:pPr>
            <a:r>
              <a:rPr lang="en-US" sz="600" b="1" dirty="0">
                <a:latin typeface="Times New Roman" pitchFamily="18" charset="0"/>
              </a:rPr>
              <a:t>Disclaimer:</a:t>
            </a:r>
            <a:r>
              <a:rPr lang="en-US" sz="600" dirty="0">
                <a:latin typeface="Times New Roman" pitchFamily="18" charset="0"/>
              </a:rPr>
              <a:t> The information contained herein is correct to the best of our knowledge. Your attention is directed to the pertinent Technical Bulletin or Material Safety Data Sheets for the products mentioned herein. No warranty, express or implied, including warranties of merchantability or fitness for a particular purpose are made with respect to the products described herein.</a:t>
            </a:r>
            <a:endParaRPr lang="en-US" sz="1000" dirty="0">
              <a:latin typeface="Times New Roman" pitchFamily="18" charset="0"/>
            </a:endParaRPr>
          </a:p>
          <a:p>
            <a:endParaRPr lang="en-US" sz="1400" dirty="0"/>
          </a:p>
        </p:txBody>
      </p:sp>
      <p:sp>
        <p:nvSpPr>
          <p:cNvPr id="7176" name="Rectangle 22"/>
          <p:cNvSpPr>
            <a:spLocks noChangeArrowheads="1"/>
          </p:cNvSpPr>
          <p:nvPr/>
        </p:nvSpPr>
        <p:spPr bwMode="auto">
          <a:xfrm>
            <a:off x="3659188" y="923925"/>
            <a:ext cx="2614612" cy="550863"/>
          </a:xfrm>
          <a:prstGeom prst="rect">
            <a:avLst/>
          </a:prstGeom>
          <a:noFill/>
          <a:ln w="9525">
            <a:noFill/>
            <a:miter lim="800000"/>
            <a:headEnd/>
            <a:tailEnd/>
          </a:ln>
        </p:spPr>
        <p:txBody>
          <a:bodyPr anchor="ctr">
            <a:spAutoFit/>
          </a:bodyPr>
          <a:lstStyle/>
          <a:p>
            <a:pPr algn="ctr">
              <a:tabLst>
                <a:tab pos="2743200" algn="ctr"/>
                <a:tab pos="5486400" algn="r"/>
              </a:tabLst>
            </a:pPr>
            <a:r>
              <a:rPr lang="en-US" sz="1100" dirty="0">
                <a:latin typeface="Copperplate Gothic Light" pitchFamily="34" charset="0"/>
                <a:ea typeface="Times New Roman" pitchFamily="18" charset="0"/>
                <a:cs typeface="Arial" pitchFamily="34" charset="0"/>
              </a:rPr>
              <a:t>SPECIALITIES PRIVATE LIMITED</a:t>
            </a:r>
          </a:p>
          <a:p>
            <a:pPr algn="ctr">
              <a:tabLst>
                <a:tab pos="2743200" algn="ctr"/>
                <a:tab pos="5486400" algn="r"/>
              </a:tabLst>
            </a:pPr>
            <a:endParaRPr lang="en-US" sz="800" dirty="0">
              <a:latin typeface="Copperplate Gothic Light" pitchFamily="34" charset="0"/>
              <a:ea typeface="Times New Roman" pitchFamily="18" charset="0"/>
              <a:cs typeface="Arial" pitchFamily="34" charset="0"/>
            </a:endParaRPr>
          </a:p>
          <a:p>
            <a:pPr algn="ctr">
              <a:tabLst>
                <a:tab pos="2743200" algn="ctr"/>
                <a:tab pos="5486400" algn="r"/>
              </a:tabLst>
            </a:pPr>
            <a:r>
              <a:rPr lang="en-US" sz="1100" b="1" dirty="0">
                <a:latin typeface="Tw Cen MT" pitchFamily="34" charset="0"/>
                <a:ea typeface="Times New Roman" pitchFamily="18" charset="0"/>
                <a:cs typeface="Arial" pitchFamily="34" charset="0"/>
              </a:rPr>
              <a:t>An ISO 9001 : 2008 Certified  Company</a:t>
            </a:r>
          </a:p>
        </p:txBody>
      </p:sp>
      <p:sp>
        <p:nvSpPr>
          <p:cNvPr id="7177" name="AutoShape 2"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sp>
        <p:nvSpPr>
          <p:cNvPr id="7178" name="AutoShape 4"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sp>
        <p:nvSpPr>
          <p:cNvPr id="7179" name="AutoShape 6"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graphicFrame>
        <p:nvGraphicFramePr>
          <p:cNvPr id="25673" name="Group 73"/>
          <p:cNvGraphicFramePr>
            <a:graphicFrameLocks noGrp="1"/>
          </p:cNvGraphicFramePr>
          <p:nvPr/>
        </p:nvGraphicFramePr>
        <p:xfrm>
          <a:off x="3681413" y="2324100"/>
          <a:ext cx="2667000" cy="4308064"/>
        </p:xfrm>
        <a:graphic>
          <a:graphicData uri="http://schemas.openxmlformats.org/drawingml/2006/table">
            <a:tbl>
              <a:tblPr/>
              <a:tblGrid>
                <a:gridCol w="2667000">
                  <a:extLst>
                    <a:ext uri="{9D8B030D-6E8A-4147-A177-3AD203B41FA5}">
                      <a16:colId xmlns:a16="http://schemas.microsoft.com/office/drawing/2014/main" val="20000"/>
                    </a:ext>
                  </a:extLst>
                </a:gridCol>
              </a:tblGrid>
              <a:tr h="4584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w Cen MT" pitchFamily="34" charset="0"/>
                          <a:cs typeface="Times New Roman" pitchFamily="18" charset="0"/>
                        </a:rPr>
                        <a:t>Product Highlights</a:t>
                      </a:r>
                      <a:endParaRPr kumimoji="0" lang="en-US" sz="1200" b="1" i="0" u="none" strike="noStrike" cap="none" normalizeH="0" baseline="0" dirty="0">
                        <a:ln>
                          <a:noFill/>
                        </a:ln>
                        <a:solidFill>
                          <a:schemeClr val="bg1"/>
                        </a:solidFill>
                        <a:effectLst/>
                        <a:latin typeface="Tw Cen MT"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84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w Cen MT" pitchFamily="34" charset="0"/>
                        </a:rPr>
                        <a:t>All purpose silicone softener   preparation</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extLst>
                  <a:ext uri="{0D108BD9-81ED-4DB2-BD59-A6C34878D82A}">
                    <a16:rowId xmlns:a16="http://schemas.microsoft.com/office/drawing/2014/main" val="10001"/>
                  </a:ext>
                </a:extLst>
              </a:tr>
              <a:tr h="4584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w Cen MT" pitchFamily="34" charset="0"/>
                        </a:rPr>
                        <a:t>Highly versatile silicone emulsion</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extLst>
                  <a:ext uri="{0D108BD9-81ED-4DB2-BD59-A6C34878D82A}">
                    <a16:rowId xmlns:a16="http://schemas.microsoft.com/office/drawing/2014/main" val="10002"/>
                  </a:ext>
                </a:extLst>
              </a:tr>
              <a:tr h="4584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w Cen MT" pitchFamily="34" charset="0"/>
                        </a:rPr>
                        <a:t>Imparts premium softness &amp; assists crease recovery</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extLst>
                  <a:ext uri="{0D108BD9-81ED-4DB2-BD59-A6C34878D82A}">
                    <a16:rowId xmlns:a16="http://schemas.microsoft.com/office/drawing/2014/main" val="10003"/>
                  </a:ext>
                </a:extLst>
              </a:tr>
              <a:tr h="4584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w Cen MT" pitchFamily="34" charset="0"/>
                        </a:rPr>
                        <a:t>Impart excellent elastomeric property on knitted material</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extLst>
                  <a:ext uri="{0D108BD9-81ED-4DB2-BD59-A6C34878D82A}">
                    <a16:rowId xmlns:a16="http://schemas.microsoft.com/office/drawing/2014/main" val="10004"/>
                  </a:ext>
                </a:extLst>
              </a:tr>
              <a:tr h="4584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200" kern="1200" dirty="0">
                          <a:solidFill>
                            <a:schemeClr val="tx1"/>
                          </a:solidFill>
                          <a:latin typeface="Tw Cen MT" pitchFamily="34" charset="0"/>
                          <a:ea typeface="+mn-ea"/>
                          <a:cs typeface="+mn-cs"/>
                        </a:rPr>
                        <a:t>Semi Macro &amp; Semi Micro Silicone</a:t>
                      </a:r>
                      <a:r>
                        <a:rPr lang="en-GB" sz="1200" kern="1200" baseline="0" dirty="0">
                          <a:solidFill>
                            <a:schemeClr val="tx1"/>
                          </a:solidFill>
                          <a:latin typeface="Tw Cen MT" pitchFamily="34" charset="0"/>
                          <a:ea typeface="+mn-ea"/>
                          <a:cs typeface="+mn-cs"/>
                        </a:rPr>
                        <a:t> Emulsion</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extLst>
                  <a:ext uri="{0D108BD9-81ED-4DB2-BD59-A6C34878D82A}">
                    <a16:rowId xmlns:a16="http://schemas.microsoft.com/office/drawing/2014/main" val="10005"/>
                  </a:ext>
                </a:extLst>
              </a:tr>
              <a:tr h="4584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w Cen MT" pitchFamily="34" charset="0"/>
                        </a:rPr>
                        <a:t>Good Compatibility, Low yellowing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extLst>
                  <a:ext uri="{0D108BD9-81ED-4DB2-BD59-A6C34878D82A}">
                    <a16:rowId xmlns:a16="http://schemas.microsoft.com/office/drawing/2014/main" val="10006"/>
                  </a:ext>
                </a:extLst>
              </a:tr>
              <a:tr h="6373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200" kern="1200" dirty="0">
                          <a:solidFill>
                            <a:schemeClr val="tx1"/>
                          </a:solidFill>
                          <a:latin typeface="Tw Cen MT" pitchFamily="34" charset="0"/>
                          <a:ea typeface="+mn-ea"/>
                          <a:cs typeface="+mn-cs"/>
                        </a:rPr>
                        <a:t>Retaining the original fabric properties such as tensile strength, breathe ability, colour depth etc</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extLst>
                  <a:ext uri="{0D108BD9-81ED-4DB2-BD59-A6C34878D82A}">
                    <a16:rowId xmlns:a16="http://schemas.microsoft.com/office/drawing/2014/main" val="10007"/>
                  </a:ext>
                </a:extLst>
              </a:tr>
              <a:tr h="4584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w Cen MT" pitchFamily="34" charset="0"/>
                        </a:rPr>
                        <a:t>Compatible with DMDHEU resins</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extLst>
                  <a:ext uri="{0D108BD9-81ED-4DB2-BD59-A6C34878D82A}">
                    <a16:rowId xmlns:a16="http://schemas.microsoft.com/office/drawing/2014/main" val="10008"/>
                  </a:ext>
                </a:extLst>
              </a:tr>
            </a:tbl>
          </a:graphicData>
        </a:graphic>
      </p:graphicFrame>
      <p:graphicFrame>
        <p:nvGraphicFramePr>
          <p:cNvPr id="25717" name="Group 117"/>
          <p:cNvGraphicFramePr>
            <a:graphicFrameLocks noGrp="1"/>
          </p:cNvGraphicFramePr>
          <p:nvPr/>
        </p:nvGraphicFramePr>
        <p:xfrm>
          <a:off x="495300" y="5127625"/>
          <a:ext cx="2667000" cy="2590800"/>
        </p:xfrm>
        <a:graphic>
          <a:graphicData uri="http://schemas.openxmlformats.org/drawingml/2006/table">
            <a:tbl>
              <a:tblPr/>
              <a:tblGrid>
                <a:gridCol w="1276350">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tblGrid>
              <a:tr h="34687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Tw Cen MT" pitchFamily="34" charset="0"/>
                        </a:rPr>
                        <a:t>Typical Characteristics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3450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pitchFamily="34" charset="0"/>
                        </a:rPr>
                        <a:t>Appearance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w Cen MT" pitchFamily="34" charset="0"/>
                        </a:rPr>
                        <a:t>Translucent to Milky</a:t>
                      </a:r>
                      <a:r>
                        <a:rPr kumimoji="0" lang="en-US" sz="1200" b="0" i="0" u="none" strike="noStrike" cap="none" normalizeH="0" baseline="0" dirty="0">
                          <a:ln>
                            <a:noFill/>
                          </a:ln>
                          <a:solidFill>
                            <a:schemeClr val="tx1"/>
                          </a:solidFill>
                          <a:effectLst/>
                          <a:latin typeface="Tw Cen MT" pitchFamily="34" charset="0"/>
                        </a:rPr>
                        <a:t>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extLst>
                  <a:ext uri="{0D108BD9-81ED-4DB2-BD59-A6C34878D82A}">
                    <a16:rowId xmlns:a16="http://schemas.microsoft.com/office/drawing/2014/main" val="10001"/>
                  </a:ext>
                </a:extLst>
              </a:tr>
              <a:tr h="3468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w Cen MT" pitchFamily="34" charset="0"/>
                        </a:rPr>
                        <a:t>Composition</a:t>
                      </a:r>
                      <a:r>
                        <a:rPr kumimoji="0" lang="en-US" sz="1200" b="0" i="0" u="none" strike="noStrike" cap="none" normalizeH="0" baseline="0" dirty="0">
                          <a:ln>
                            <a:noFill/>
                          </a:ln>
                          <a:solidFill>
                            <a:schemeClr val="tx1"/>
                          </a:solidFill>
                          <a:effectLst/>
                          <a:latin typeface="Tw Cen MT" pitchFamily="34" charset="0"/>
                        </a:rPr>
                        <a:t>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w Cen MT" pitchFamily="34" charset="0"/>
                        </a:rPr>
                        <a:t>Composite Silicones</a:t>
                      </a:r>
                      <a:r>
                        <a:rPr kumimoji="0" lang="en-US" sz="1200" b="0" i="0" u="none" strike="noStrike" cap="none" normalizeH="0" baseline="0" dirty="0">
                          <a:ln>
                            <a:noFill/>
                          </a:ln>
                          <a:solidFill>
                            <a:schemeClr val="tx1"/>
                          </a:solidFill>
                          <a:effectLst/>
                          <a:latin typeface="Tw Cen MT" pitchFamily="34" charset="0"/>
                        </a:rPr>
                        <a:t>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extLst>
                  <a:ext uri="{0D108BD9-81ED-4DB2-BD59-A6C34878D82A}">
                    <a16:rowId xmlns:a16="http://schemas.microsoft.com/office/drawing/2014/main" val="10002"/>
                  </a:ext>
                </a:extLst>
              </a:tr>
              <a:tr h="3468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w Cen MT" pitchFamily="34" charset="0"/>
                        </a:rPr>
                        <a:t>Ionic Nature</a:t>
                      </a:r>
                      <a:r>
                        <a:rPr kumimoji="0" lang="en-US" sz="1200" b="0" i="0" u="none" strike="noStrike" cap="none" normalizeH="0" baseline="0" dirty="0">
                          <a:ln>
                            <a:noFill/>
                          </a:ln>
                          <a:solidFill>
                            <a:schemeClr val="tx1"/>
                          </a:solidFill>
                          <a:effectLst/>
                          <a:latin typeface="Tw Cen MT" pitchFamily="34" charset="0"/>
                        </a:rPr>
                        <a:t>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w Cen MT" pitchFamily="34" charset="0"/>
                        </a:rPr>
                        <a:t>Non-ionic</a:t>
                      </a:r>
                      <a:r>
                        <a:rPr kumimoji="0" lang="en-US" sz="1200" b="0" i="0" u="none" strike="noStrike" cap="none" normalizeH="0" baseline="0" dirty="0">
                          <a:ln>
                            <a:noFill/>
                          </a:ln>
                          <a:solidFill>
                            <a:schemeClr val="tx1"/>
                          </a:solidFill>
                          <a:effectLst/>
                          <a:latin typeface="Tw Cen MT" pitchFamily="34" charset="0"/>
                        </a:rPr>
                        <a:t>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extLst>
                  <a:ext uri="{0D108BD9-81ED-4DB2-BD59-A6C34878D82A}">
                    <a16:rowId xmlns:a16="http://schemas.microsoft.com/office/drawing/2014/main" val="10003"/>
                  </a:ext>
                </a:extLst>
              </a:tr>
              <a:tr h="3450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w Cen MT" pitchFamily="34" charset="0"/>
                        </a:rPr>
                        <a:t>Odour</a:t>
                      </a:r>
                      <a:r>
                        <a:rPr kumimoji="0" lang="en-US" sz="1200" b="0" i="0" u="none" strike="noStrike" cap="none" normalizeH="0" baseline="0" dirty="0">
                          <a:ln>
                            <a:noFill/>
                          </a:ln>
                          <a:solidFill>
                            <a:schemeClr val="tx1"/>
                          </a:solidFill>
                          <a:effectLst/>
                          <a:latin typeface="Tw Cen MT" pitchFamily="34" charset="0"/>
                        </a:rPr>
                        <a:t>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w Cen MT" pitchFamily="34" charset="0"/>
                        </a:rPr>
                        <a:t>Slight</a:t>
                      </a:r>
                      <a:r>
                        <a:rPr kumimoji="0" lang="en-US" sz="1200" b="0" i="0" u="none" strike="noStrike" cap="none" normalizeH="0" baseline="0" dirty="0">
                          <a:ln>
                            <a:noFill/>
                          </a:ln>
                          <a:solidFill>
                            <a:schemeClr val="tx1"/>
                          </a:solidFill>
                          <a:effectLst/>
                          <a:latin typeface="Tw Cen MT" pitchFamily="34" charset="0"/>
                        </a:rPr>
                        <a:t>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extLst>
                  <a:ext uri="{0D108BD9-81ED-4DB2-BD59-A6C34878D82A}">
                    <a16:rowId xmlns:a16="http://schemas.microsoft.com/office/drawing/2014/main" val="10004"/>
                  </a:ext>
                </a:extLst>
              </a:tr>
              <a:tr h="5149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w Cen MT" pitchFamily="34" charset="0"/>
                        </a:rPr>
                        <a:t>Solubility</a:t>
                      </a:r>
                      <a:r>
                        <a:rPr kumimoji="0" lang="en-US" sz="1200" b="0" i="0" u="none" strike="noStrike" cap="none" normalizeH="0" baseline="0" dirty="0">
                          <a:ln>
                            <a:noFill/>
                          </a:ln>
                          <a:solidFill>
                            <a:schemeClr val="tx1"/>
                          </a:solidFill>
                          <a:effectLst/>
                          <a:latin typeface="Tw Cen MT" pitchFamily="34" charset="0"/>
                        </a:rPr>
                        <a:t>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w Cen MT" pitchFamily="34" charset="0"/>
                        </a:rPr>
                        <a:t>Infinitely soluble in cold water</a:t>
                      </a:r>
                      <a:r>
                        <a:rPr kumimoji="0" lang="en-US" sz="1200" b="0" i="0" u="none" strike="noStrike" cap="none" normalizeH="0" baseline="0" dirty="0">
                          <a:ln>
                            <a:noFill/>
                          </a:ln>
                          <a:solidFill>
                            <a:schemeClr val="tx1"/>
                          </a:solidFill>
                          <a:effectLst/>
                          <a:latin typeface="Tw Cen MT" pitchFamily="34" charset="0"/>
                        </a:rPr>
                        <a:t>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extLst>
                  <a:ext uri="{0D108BD9-81ED-4DB2-BD59-A6C34878D82A}">
                    <a16:rowId xmlns:a16="http://schemas.microsoft.com/office/drawing/2014/main" val="10005"/>
                  </a:ext>
                </a:extLst>
              </a:tr>
              <a:tr h="3450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w Cen MT" pitchFamily="34" charset="0"/>
                        </a:rPr>
                        <a:t>Application pH</a:t>
                      </a:r>
                      <a:r>
                        <a:rPr kumimoji="0" lang="en-US" sz="1200" b="0" i="0" u="none" strike="noStrike" cap="none" normalizeH="0" baseline="0" dirty="0">
                          <a:ln>
                            <a:noFill/>
                          </a:ln>
                          <a:solidFill>
                            <a:schemeClr val="tx1"/>
                          </a:solidFill>
                          <a:effectLst/>
                          <a:latin typeface="Tw Cen MT" pitchFamily="34" charset="0"/>
                        </a:rPr>
                        <a:t>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w Cen MT" pitchFamily="34" charset="0"/>
                        </a:rPr>
                        <a:t>5 – 5.5</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extLst>
                  <a:ext uri="{0D108BD9-81ED-4DB2-BD59-A6C34878D82A}">
                    <a16:rowId xmlns:a16="http://schemas.microsoft.com/office/drawing/2014/main" val="10006"/>
                  </a:ext>
                </a:extLst>
              </a:tr>
            </a:tbl>
          </a:graphicData>
        </a:graphic>
      </p:graphicFrame>
      <p:sp>
        <p:nvSpPr>
          <p:cNvPr id="15" name="Rounded Rectangle 14"/>
          <p:cNvSpPr>
            <a:spLocks/>
          </p:cNvSpPr>
          <p:nvPr/>
        </p:nvSpPr>
        <p:spPr>
          <a:xfrm>
            <a:off x="3681413" y="6896100"/>
            <a:ext cx="2667000" cy="822325"/>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600" b="1" dirty="0">
                <a:solidFill>
                  <a:srgbClr val="000000"/>
                </a:solidFill>
                <a:latin typeface="Tw Cen MT" pitchFamily="34" charset="0"/>
              </a:rPr>
              <a:t>Dosage Guidelines</a:t>
            </a:r>
          </a:p>
          <a:p>
            <a:pPr algn="ctr">
              <a:defRPr/>
            </a:pPr>
            <a:r>
              <a:rPr lang="en-US" sz="1400" dirty="0">
                <a:solidFill>
                  <a:srgbClr val="000000"/>
                </a:solidFill>
                <a:latin typeface="Tw Cen MT" pitchFamily="34" charset="0"/>
              </a:rPr>
              <a:t>Exhaust : 0.5 to 3 % (w.o.f.)</a:t>
            </a:r>
          </a:p>
          <a:p>
            <a:pPr algn="ctr">
              <a:defRPr/>
            </a:pPr>
            <a:r>
              <a:rPr lang="en-US" sz="1400" dirty="0">
                <a:solidFill>
                  <a:srgbClr val="000000"/>
                </a:solidFill>
                <a:latin typeface="Tw Cen MT" pitchFamily="34" charset="0"/>
              </a:rPr>
              <a:t>Padding : 5 to 30 g/l</a:t>
            </a:r>
          </a:p>
        </p:txBody>
      </p:sp>
      <p:sp>
        <p:nvSpPr>
          <p:cNvPr id="7228" name="TextBox 22"/>
          <p:cNvSpPr txBox="1">
            <a:spLocks noChangeArrowheads="1"/>
          </p:cNvSpPr>
          <p:nvPr/>
        </p:nvSpPr>
        <p:spPr bwMode="auto">
          <a:xfrm>
            <a:off x="419100" y="8002588"/>
            <a:ext cx="5981700" cy="646331"/>
          </a:xfrm>
          <a:prstGeom prst="rect">
            <a:avLst/>
          </a:prstGeom>
          <a:noFill/>
          <a:ln w="9525">
            <a:noFill/>
            <a:miter lim="800000"/>
            <a:headEnd/>
            <a:tailEnd/>
          </a:ln>
        </p:spPr>
        <p:txBody>
          <a:bodyPr>
            <a:spAutoFit/>
          </a:bodyPr>
          <a:lstStyle/>
          <a:p>
            <a:r>
              <a:rPr lang="en-US" sz="1200" b="1" dirty="0">
                <a:latin typeface="Tw Cen MT" pitchFamily="34" charset="0"/>
              </a:rPr>
              <a:t>Microgenix Specialities Private Limited </a:t>
            </a:r>
          </a:p>
          <a:p>
            <a:r>
              <a:rPr lang="en-US" sz="1100" dirty="0">
                <a:latin typeface="Tw Cen MT" pitchFamily="34" charset="0"/>
              </a:rPr>
              <a:t>16,Regent Park, Chief Justice Bunglow Lane, Bodakdev, Ahmedabad – 380059 Gujarat, INDIA.</a:t>
            </a:r>
            <a:r>
              <a:rPr lang="en-US" sz="1200" dirty="0">
                <a:latin typeface="Tw Cen MT" pitchFamily="34" charset="0"/>
              </a:rPr>
              <a:t> </a:t>
            </a:r>
          </a:p>
          <a:p>
            <a:r>
              <a:rPr lang="en-US" sz="1200" dirty="0">
                <a:latin typeface="Tw Cen MT" pitchFamily="34" charset="0"/>
              </a:rPr>
              <a:t>Phone : 079 2685 93 48-51 Email – </a:t>
            </a:r>
            <a:r>
              <a:rPr lang="en-US" sz="1200" dirty="0">
                <a:latin typeface="Tw Cen MT" pitchFamily="34" charset="0"/>
                <a:hlinkClick r:id="rId4"/>
              </a:rPr>
              <a:t>info@microgenix.co.in</a:t>
            </a:r>
            <a:r>
              <a:rPr lang="en-US" sz="1200" dirty="0">
                <a:latin typeface="Tw Cen MT" pitchFamily="34" charset="0"/>
              </a:rPr>
              <a:t> ; </a:t>
            </a:r>
            <a:r>
              <a:rPr lang="en-US" sz="1200" dirty="0">
                <a:latin typeface="Tw Cen MT" pitchFamily="34" charset="0"/>
                <a:hlinkClick r:id="rId5"/>
              </a:rPr>
              <a:t>www.microgenix.co.in</a:t>
            </a:r>
            <a:r>
              <a:rPr lang="en-US" sz="1200" dirty="0">
                <a:latin typeface="Tw Cen MT" pitchFamily="34" charset="0"/>
              </a:rPr>
              <a:t>  </a:t>
            </a:r>
          </a:p>
        </p:txBody>
      </p:sp>
      <p:pic>
        <p:nvPicPr>
          <p:cNvPr id="7229" name="Picture 120" descr="Microgenix_Logo_Final"/>
          <p:cNvPicPr>
            <a:picLocks noChangeAspect="1" noChangeArrowheads="1"/>
          </p:cNvPicPr>
          <p:nvPr/>
        </p:nvPicPr>
        <p:blipFill>
          <a:blip r:embed="rId6"/>
          <a:srcRect/>
          <a:stretch>
            <a:fillRect/>
          </a:stretch>
        </p:blipFill>
        <p:spPr bwMode="auto">
          <a:xfrm>
            <a:off x="3775075" y="571500"/>
            <a:ext cx="2413000" cy="236538"/>
          </a:xfrm>
          <a:prstGeom prst="rect">
            <a:avLst/>
          </a:prstGeom>
          <a:noFill/>
          <a:ln w="9525">
            <a:noFill/>
            <a:miter lim="800000"/>
            <a:headEnd/>
            <a:tailEnd/>
          </a:ln>
        </p:spPr>
      </p:pic>
      <p:pic>
        <p:nvPicPr>
          <p:cNvPr id="18" name="Picture 60" descr="D:\New Folder (2)\images\Copy of 254799dcsu1qxbb.jpg"/>
          <p:cNvPicPr>
            <a:picLocks noChangeAspect="1" noChangeArrowheads="1"/>
          </p:cNvPicPr>
          <p:nvPr/>
        </p:nvPicPr>
        <p:blipFill>
          <a:blip r:embed="rId7"/>
          <a:srcRect/>
          <a:stretch>
            <a:fillRect/>
          </a:stretch>
        </p:blipFill>
        <p:spPr bwMode="auto">
          <a:xfrm>
            <a:off x="495300" y="2324100"/>
            <a:ext cx="2667000" cy="24384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ChangeArrowheads="1"/>
          </p:cNvSpPr>
          <p:nvPr/>
        </p:nvSpPr>
        <p:spPr bwMode="auto">
          <a:xfrm>
            <a:off x="6464300" y="3175"/>
            <a:ext cx="393700" cy="519113"/>
          </a:xfrm>
          <a:prstGeom prst="rect">
            <a:avLst/>
          </a:prstGeom>
          <a:noFill/>
          <a:ln w="9525">
            <a:noFill/>
            <a:miter lim="800000"/>
            <a:headEnd/>
            <a:tailEnd/>
          </a:ln>
        </p:spPr>
        <p:txBody>
          <a:bodyPr wrap="none" anchor="ctr">
            <a:spAutoFit/>
          </a:bodyPr>
          <a:lstStyle/>
          <a:p>
            <a:pPr algn="r"/>
            <a:r>
              <a:rPr lang="en-US" sz="2800" b="1" dirty="0">
                <a:solidFill>
                  <a:srgbClr val="FF0000"/>
                </a:solidFill>
                <a:latin typeface="Tahoma" pitchFamily="34" charset="0"/>
                <a:ea typeface="Times New Roman" pitchFamily="18" charset="0"/>
                <a:cs typeface="Tahoma" pitchFamily="34" charset="0"/>
              </a:rPr>
              <a:t>  </a:t>
            </a:r>
            <a:endParaRPr lang="en-US" dirty="0">
              <a:solidFill>
                <a:srgbClr val="FF0000"/>
              </a:solidFill>
              <a:latin typeface="Tw Cen MT" pitchFamily="34" charset="0"/>
              <a:ea typeface="Times New Roman" pitchFamily="18" charset="0"/>
              <a:cs typeface="Tahoma" pitchFamily="34" charset="0"/>
            </a:endParaRPr>
          </a:p>
        </p:txBody>
      </p:sp>
      <p:sp>
        <p:nvSpPr>
          <p:cNvPr id="7171" name="Rectangle 17"/>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dirty="0">
              <a:latin typeface="Tw Cen MT" pitchFamily="34" charset="0"/>
            </a:endParaRPr>
          </a:p>
        </p:txBody>
      </p:sp>
      <p:sp>
        <p:nvSpPr>
          <p:cNvPr id="7173"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dirty="0">
              <a:latin typeface="Tw Cen MT" pitchFamily="34" charset="0"/>
            </a:endParaRPr>
          </a:p>
        </p:txBody>
      </p:sp>
      <p:sp>
        <p:nvSpPr>
          <p:cNvPr id="7174" name="TextBox 26"/>
          <p:cNvSpPr txBox="1">
            <a:spLocks noChangeArrowheads="1"/>
          </p:cNvSpPr>
          <p:nvPr/>
        </p:nvSpPr>
        <p:spPr bwMode="auto">
          <a:xfrm>
            <a:off x="228600" y="4267200"/>
            <a:ext cx="184150" cy="366713"/>
          </a:xfrm>
          <a:prstGeom prst="rect">
            <a:avLst/>
          </a:prstGeom>
          <a:noFill/>
          <a:ln w="9525">
            <a:noFill/>
            <a:miter lim="800000"/>
            <a:headEnd/>
            <a:tailEnd/>
          </a:ln>
        </p:spPr>
        <p:txBody>
          <a:bodyPr wrap="none">
            <a:spAutoFit/>
          </a:bodyPr>
          <a:lstStyle/>
          <a:p>
            <a:endParaRPr lang="en-US" dirty="0">
              <a:latin typeface="Tw Cen MT" pitchFamily="34" charset="0"/>
            </a:endParaRPr>
          </a:p>
        </p:txBody>
      </p:sp>
      <p:sp>
        <p:nvSpPr>
          <p:cNvPr id="7175" name="Text Box 2"/>
          <p:cNvSpPr txBox="1">
            <a:spLocks noChangeArrowheads="1"/>
          </p:cNvSpPr>
          <p:nvPr/>
        </p:nvSpPr>
        <p:spPr bwMode="auto">
          <a:xfrm>
            <a:off x="304800" y="8724900"/>
            <a:ext cx="6227763" cy="342900"/>
          </a:xfrm>
          <a:prstGeom prst="rect">
            <a:avLst/>
          </a:prstGeom>
          <a:solidFill>
            <a:srgbClr val="FFFFFF"/>
          </a:solidFill>
          <a:ln w="9525">
            <a:noFill/>
            <a:miter lim="800000"/>
            <a:headEnd/>
            <a:tailEnd/>
          </a:ln>
        </p:spPr>
        <p:txBody>
          <a:bodyPr/>
          <a:lstStyle/>
          <a:p>
            <a:pPr>
              <a:spcAft>
                <a:spcPts val="1000"/>
              </a:spcAft>
            </a:pPr>
            <a:r>
              <a:rPr lang="en-US" sz="600" b="1" dirty="0">
                <a:latin typeface="Times New Roman" pitchFamily="18" charset="0"/>
              </a:rPr>
              <a:t>Disclaimer:</a:t>
            </a:r>
            <a:r>
              <a:rPr lang="en-US" sz="600" dirty="0">
                <a:latin typeface="Times New Roman" pitchFamily="18" charset="0"/>
              </a:rPr>
              <a:t> The information contained herein is correct to the best of our knowledge. Your attention is directed to the pertinent Technical Bulletin or Material Safety Data Sheets for the products mentioned herein. No warranty, express or implied, including warranties of merchantability or fitness for a particular purpose are made with respect to the products described herein.</a:t>
            </a:r>
            <a:endParaRPr lang="en-US" sz="1000" dirty="0">
              <a:latin typeface="Times New Roman" pitchFamily="18" charset="0"/>
            </a:endParaRPr>
          </a:p>
          <a:p>
            <a:endParaRPr lang="en-US" sz="1400" dirty="0"/>
          </a:p>
        </p:txBody>
      </p:sp>
      <p:sp>
        <p:nvSpPr>
          <p:cNvPr id="7176" name="Rectangle 22"/>
          <p:cNvSpPr>
            <a:spLocks noChangeArrowheads="1"/>
          </p:cNvSpPr>
          <p:nvPr/>
        </p:nvSpPr>
        <p:spPr bwMode="auto">
          <a:xfrm>
            <a:off x="3659188" y="923925"/>
            <a:ext cx="2614612" cy="550863"/>
          </a:xfrm>
          <a:prstGeom prst="rect">
            <a:avLst/>
          </a:prstGeom>
          <a:noFill/>
          <a:ln w="9525">
            <a:noFill/>
            <a:miter lim="800000"/>
            <a:headEnd/>
            <a:tailEnd/>
          </a:ln>
        </p:spPr>
        <p:txBody>
          <a:bodyPr anchor="ctr">
            <a:spAutoFit/>
          </a:bodyPr>
          <a:lstStyle/>
          <a:p>
            <a:pPr algn="ctr">
              <a:tabLst>
                <a:tab pos="2743200" algn="ctr"/>
                <a:tab pos="5486400" algn="r"/>
              </a:tabLst>
            </a:pPr>
            <a:r>
              <a:rPr lang="en-US" sz="1100" dirty="0">
                <a:latin typeface="Copperplate Gothic Light" pitchFamily="34" charset="0"/>
                <a:ea typeface="Times New Roman" pitchFamily="18" charset="0"/>
                <a:cs typeface="Arial" pitchFamily="34" charset="0"/>
              </a:rPr>
              <a:t>SPECIALITIES PRIVATE LIMITED</a:t>
            </a:r>
          </a:p>
          <a:p>
            <a:pPr algn="ctr">
              <a:tabLst>
                <a:tab pos="2743200" algn="ctr"/>
                <a:tab pos="5486400" algn="r"/>
              </a:tabLst>
            </a:pPr>
            <a:endParaRPr lang="en-US" sz="800" dirty="0">
              <a:latin typeface="Copperplate Gothic Light" pitchFamily="34" charset="0"/>
              <a:ea typeface="Times New Roman" pitchFamily="18" charset="0"/>
              <a:cs typeface="Arial" pitchFamily="34" charset="0"/>
            </a:endParaRPr>
          </a:p>
          <a:p>
            <a:pPr algn="ctr">
              <a:tabLst>
                <a:tab pos="2743200" algn="ctr"/>
                <a:tab pos="5486400" algn="r"/>
              </a:tabLst>
            </a:pPr>
            <a:r>
              <a:rPr lang="en-US" sz="1100" b="1" dirty="0">
                <a:latin typeface="Tw Cen MT" pitchFamily="34" charset="0"/>
                <a:ea typeface="Times New Roman" pitchFamily="18" charset="0"/>
                <a:cs typeface="Arial" pitchFamily="34" charset="0"/>
              </a:rPr>
              <a:t>An ISO 9001 : 2008 Certified  Company</a:t>
            </a:r>
          </a:p>
        </p:txBody>
      </p:sp>
      <p:sp>
        <p:nvSpPr>
          <p:cNvPr id="7177" name="AutoShape 2"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sp>
        <p:nvSpPr>
          <p:cNvPr id="7178" name="AutoShape 4"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sp>
        <p:nvSpPr>
          <p:cNvPr id="7179" name="AutoShape 6"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graphicFrame>
        <p:nvGraphicFramePr>
          <p:cNvPr id="25673" name="Group 73"/>
          <p:cNvGraphicFramePr>
            <a:graphicFrameLocks noGrp="1"/>
          </p:cNvGraphicFramePr>
          <p:nvPr/>
        </p:nvGraphicFramePr>
        <p:xfrm>
          <a:off x="3681413" y="2324100"/>
          <a:ext cx="2667000" cy="4457700"/>
        </p:xfrm>
        <a:graphic>
          <a:graphicData uri="http://schemas.openxmlformats.org/drawingml/2006/table">
            <a:tbl>
              <a:tblPr/>
              <a:tblGrid>
                <a:gridCol w="2667000">
                  <a:extLst>
                    <a:ext uri="{9D8B030D-6E8A-4147-A177-3AD203B41FA5}">
                      <a16:colId xmlns:a16="http://schemas.microsoft.com/office/drawing/2014/main" val="20000"/>
                    </a:ext>
                  </a:extLst>
                </a:gridCol>
              </a:tblGrid>
              <a:tr h="5442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w Cen MT" pitchFamily="34" charset="0"/>
                          <a:cs typeface="Times New Roman" pitchFamily="18" charset="0"/>
                        </a:rPr>
                        <a:t>Product Highlights</a:t>
                      </a:r>
                      <a:endParaRPr kumimoji="0" lang="en-US" sz="1200" b="1" i="0" u="none" strike="noStrike" cap="none" normalizeH="0" baseline="0" dirty="0">
                        <a:ln>
                          <a:noFill/>
                        </a:ln>
                        <a:solidFill>
                          <a:schemeClr val="bg1"/>
                        </a:solidFill>
                        <a:effectLst/>
                        <a:latin typeface="Tw Cen MT"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597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200" kern="1200" dirty="0">
                          <a:solidFill>
                            <a:schemeClr val="dk1"/>
                          </a:solidFill>
                          <a:latin typeface="Tw Cen MT" pitchFamily="34" charset="0"/>
                          <a:ea typeface="+mn-ea"/>
                          <a:cs typeface="+mn-cs"/>
                        </a:rPr>
                        <a:t>Durable finish emulsion recommended to be used in padding as well as exhaust applications</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extLst>
                  <a:ext uri="{0D108BD9-81ED-4DB2-BD59-A6C34878D82A}">
                    <a16:rowId xmlns:a16="http://schemas.microsoft.com/office/drawing/2014/main" val="10001"/>
                  </a:ext>
                </a:extLst>
              </a:tr>
              <a:tr h="5442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200" kern="1200" dirty="0">
                          <a:solidFill>
                            <a:schemeClr val="dk1"/>
                          </a:solidFill>
                          <a:latin typeface="Tw Cen MT" pitchFamily="34" charset="0"/>
                          <a:ea typeface="+mn-ea"/>
                          <a:cs typeface="+mn-cs"/>
                        </a:rPr>
                        <a:t>Brilliant inner softness &amp; malleable hand with rubbery effect </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extLst>
                  <a:ext uri="{0D108BD9-81ED-4DB2-BD59-A6C34878D82A}">
                    <a16:rowId xmlns:a16="http://schemas.microsoft.com/office/drawing/2014/main" val="10002"/>
                  </a:ext>
                </a:extLst>
              </a:tr>
              <a:tr h="5442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200" kern="1200" dirty="0">
                          <a:solidFill>
                            <a:schemeClr val="dk1"/>
                          </a:solidFill>
                          <a:latin typeface="Tw Cen MT" pitchFamily="34" charset="0"/>
                          <a:ea typeface="+mn-ea"/>
                          <a:cs typeface="+mn-cs"/>
                        </a:rPr>
                        <a:t>Achieving excellent bounce</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extLst>
                  <a:ext uri="{0D108BD9-81ED-4DB2-BD59-A6C34878D82A}">
                    <a16:rowId xmlns:a16="http://schemas.microsoft.com/office/drawing/2014/main" val="10003"/>
                  </a:ext>
                </a:extLst>
              </a:tr>
              <a:tr h="5442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200" kern="1200" dirty="0">
                          <a:solidFill>
                            <a:schemeClr val="dk1"/>
                          </a:solidFill>
                          <a:latin typeface="Tw Cen MT" pitchFamily="34" charset="0"/>
                          <a:ea typeface="+mn-ea"/>
                          <a:cs typeface="+mn-cs"/>
                        </a:rPr>
                        <a:t>Prolonged washing stability </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extLst>
                  <a:ext uri="{0D108BD9-81ED-4DB2-BD59-A6C34878D82A}">
                    <a16:rowId xmlns:a16="http://schemas.microsoft.com/office/drawing/2014/main" val="10004"/>
                  </a:ext>
                </a:extLst>
              </a:tr>
              <a:tr h="5442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200" kern="1200" dirty="0">
                          <a:solidFill>
                            <a:schemeClr val="dk1"/>
                          </a:solidFill>
                          <a:latin typeface="Tw Cen MT" pitchFamily="34" charset="0"/>
                          <a:ea typeface="+mn-ea"/>
                          <a:cs typeface="+mn-cs"/>
                        </a:rPr>
                        <a:t>All kinds of fabric materials that include natural, synthetic  &amp; there blend</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extLst>
                  <a:ext uri="{0D108BD9-81ED-4DB2-BD59-A6C34878D82A}">
                    <a16:rowId xmlns:a16="http://schemas.microsoft.com/office/drawing/2014/main" val="10005"/>
                  </a:ext>
                </a:extLst>
              </a:tr>
              <a:tr h="9768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200" kern="1200" dirty="0">
                          <a:solidFill>
                            <a:schemeClr val="dk1"/>
                          </a:solidFill>
                          <a:latin typeface="Tw Cen MT" pitchFamily="34" charset="0"/>
                          <a:ea typeface="+mn-ea"/>
                          <a:cs typeface="+mn-cs"/>
                        </a:rPr>
                        <a:t>Optimised silicone emulsion having </a:t>
                      </a:r>
                      <a:r>
                        <a:rPr lang="en-US" sz="1200" kern="1200" dirty="0">
                          <a:solidFill>
                            <a:schemeClr val="dk1"/>
                          </a:solidFill>
                          <a:latin typeface="Tw Cen MT" pitchFamily="34" charset="0"/>
                          <a:ea typeface="+mn-ea"/>
                          <a:cs typeface="+mn-cs"/>
                        </a:rPr>
                        <a:t>high molecular weight,</a:t>
                      </a:r>
                      <a:r>
                        <a:rPr lang="en-GB" sz="1200" kern="1200" dirty="0">
                          <a:solidFill>
                            <a:schemeClr val="dk1"/>
                          </a:solidFill>
                          <a:latin typeface="Tw Cen MT" pitchFamily="34" charset="0"/>
                          <a:ea typeface="+mn-ea"/>
                          <a:cs typeface="+mn-cs"/>
                        </a:rPr>
                        <a:t> polyalkyleneoxide siloxane copolymer as its principal activist</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extLst>
                  <a:ext uri="{0D108BD9-81ED-4DB2-BD59-A6C34878D82A}">
                    <a16:rowId xmlns:a16="http://schemas.microsoft.com/office/drawing/2014/main" val="10006"/>
                  </a:ext>
                </a:extLst>
              </a:tr>
            </a:tbl>
          </a:graphicData>
        </a:graphic>
      </p:graphicFrame>
      <p:graphicFrame>
        <p:nvGraphicFramePr>
          <p:cNvPr id="25717" name="Group 117"/>
          <p:cNvGraphicFramePr>
            <a:graphicFrameLocks noGrp="1"/>
          </p:cNvGraphicFramePr>
          <p:nvPr/>
        </p:nvGraphicFramePr>
        <p:xfrm>
          <a:off x="495300" y="5127625"/>
          <a:ext cx="2667000" cy="2702917"/>
        </p:xfrm>
        <a:graphic>
          <a:graphicData uri="http://schemas.openxmlformats.org/drawingml/2006/table">
            <a:tbl>
              <a:tblPr/>
              <a:tblGrid>
                <a:gridCol w="1276350">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tblGrid>
              <a:tr h="34687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Tw Cen MT" pitchFamily="34" charset="0"/>
                        </a:rPr>
                        <a:t>Typical Characteristics</a:t>
                      </a:r>
                      <a:endParaRPr kumimoji="0" lang="en-US" sz="1200" b="1" i="0" u="none" strike="noStrike" cap="none" normalizeH="0" baseline="0" dirty="0">
                        <a:ln>
                          <a:noFill/>
                        </a:ln>
                        <a:solidFill>
                          <a:srgbClr val="FFFFFF"/>
                        </a:solidFill>
                        <a:effectLst/>
                        <a:latin typeface="Tw Cen MT"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3450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Tw Cen MT" pitchFamily="34" charset="0"/>
                        </a:rPr>
                        <a:t>Appearance</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200" kern="1200" dirty="0">
                          <a:solidFill>
                            <a:schemeClr val="dk1"/>
                          </a:solidFill>
                          <a:latin typeface="Tw Cen MT" pitchFamily="34" charset="0"/>
                          <a:ea typeface="+mn-ea"/>
                          <a:cs typeface="+mn-cs"/>
                        </a:rPr>
                        <a:t>Transparent to Translucent</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extLst>
                  <a:ext uri="{0D108BD9-81ED-4DB2-BD59-A6C34878D82A}">
                    <a16:rowId xmlns:a16="http://schemas.microsoft.com/office/drawing/2014/main" val="10001"/>
                  </a:ext>
                </a:extLst>
              </a:tr>
              <a:tr h="3468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200" kern="1200" dirty="0">
                          <a:solidFill>
                            <a:schemeClr val="dk1"/>
                          </a:solidFill>
                          <a:latin typeface="Tw Cen MT" pitchFamily="34" charset="0"/>
                          <a:ea typeface="+mn-ea"/>
                          <a:cs typeface="+mn-cs"/>
                        </a:rPr>
                        <a:t>Yellowing Nature</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200" kern="1200" dirty="0">
                          <a:solidFill>
                            <a:schemeClr val="dk1"/>
                          </a:solidFill>
                          <a:latin typeface="Tw Cen MT" pitchFamily="34" charset="0"/>
                          <a:ea typeface="+mn-ea"/>
                          <a:cs typeface="+mn-cs"/>
                        </a:rPr>
                        <a:t>Low Yellowing</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extLst>
                  <a:ext uri="{0D108BD9-81ED-4DB2-BD59-A6C34878D82A}">
                    <a16:rowId xmlns:a16="http://schemas.microsoft.com/office/drawing/2014/main" val="10002"/>
                  </a:ext>
                </a:extLst>
              </a:tr>
              <a:tr h="3468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dirty="0">
                          <a:ln>
                            <a:noFill/>
                          </a:ln>
                          <a:effectLst/>
                          <a:latin typeface="Tw Cen MT" pitchFamily="34" charset="0"/>
                        </a:rPr>
                        <a:t>Ionic Nature</a:t>
                      </a:r>
                      <a:r>
                        <a:rPr kumimoji="0" lang="en-US" sz="1200" u="none" strike="noStrike" cap="none" normalizeH="0" baseline="0" dirty="0">
                          <a:ln>
                            <a:noFill/>
                          </a:ln>
                          <a:effectLst/>
                          <a:latin typeface="Tw Cen MT" pitchFamily="34" charset="0"/>
                        </a:rPr>
                        <a:t> </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dirty="0">
                          <a:ln>
                            <a:noFill/>
                          </a:ln>
                          <a:effectLst/>
                          <a:latin typeface="Tw Cen MT" pitchFamily="34" charset="0"/>
                        </a:rPr>
                        <a:t>Non-ionic</a:t>
                      </a:r>
                      <a:r>
                        <a:rPr kumimoji="0" lang="en-US" sz="1200" u="none" strike="noStrike" cap="none" normalizeH="0" baseline="0" dirty="0">
                          <a:ln>
                            <a:noFill/>
                          </a:ln>
                          <a:effectLst/>
                          <a:latin typeface="Tw Cen MT" pitchFamily="34" charset="0"/>
                        </a:rPr>
                        <a:t> </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extLst>
                  <a:ext uri="{0D108BD9-81ED-4DB2-BD59-A6C34878D82A}">
                    <a16:rowId xmlns:a16="http://schemas.microsoft.com/office/drawing/2014/main" val="10003"/>
                  </a:ext>
                </a:extLst>
              </a:tr>
              <a:tr h="3450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w Cen MT" pitchFamily="34" charset="0"/>
                        </a:rPr>
                        <a:t>Odour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w Cen MT" pitchFamily="34" charset="0"/>
                        </a:rPr>
                        <a:t>Slight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extLst>
                  <a:ext uri="{0D108BD9-81ED-4DB2-BD59-A6C34878D82A}">
                    <a16:rowId xmlns:a16="http://schemas.microsoft.com/office/drawing/2014/main" val="10004"/>
                  </a:ext>
                </a:extLst>
              </a:tr>
              <a:tr h="5149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dirty="0">
                          <a:ln>
                            <a:noFill/>
                          </a:ln>
                          <a:effectLst/>
                          <a:latin typeface="Tw Cen MT" pitchFamily="34" charset="0"/>
                        </a:rPr>
                        <a:t>Solubility</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200" kern="1200" dirty="0">
                          <a:solidFill>
                            <a:schemeClr val="dk1"/>
                          </a:solidFill>
                          <a:latin typeface="Tw Cen MT" pitchFamily="34" charset="0"/>
                          <a:ea typeface="+mn-ea"/>
                          <a:cs typeface="+mn-cs"/>
                        </a:rPr>
                        <a:t>Infinitely soluble in cold water</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extLst>
                  <a:ext uri="{0D108BD9-81ED-4DB2-BD59-A6C34878D82A}">
                    <a16:rowId xmlns:a16="http://schemas.microsoft.com/office/drawing/2014/main" val="10005"/>
                  </a:ext>
                </a:extLst>
              </a:tr>
              <a:tr h="3450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Tw Cen MT" pitchFamily="34" charset="0"/>
                        </a:rPr>
                        <a:t> </a:t>
                      </a:r>
                      <a:r>
                        <a:rPr kumimoji="0" lang="en-GB" sz="1200" u="none" strike="noStrike" cap="none" normalizeH="0" baseline="0" dirty="0">
                          <a:ln>
                            <a:noFill/>
                          </a:ln>
                          <a:effectLst/>
                          <a:latin typeface="Tw Cen MT" pitchFamily="34" charset="0"/>
                        </a:rPr>
                        <a:t>Application pH</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Tw Cen MT" pitchFamily="34" charset="0"/>
                        </a:rPr>
                        <a:t>5 to 6</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extLst>
                  <a:ext uri="{0D108BD9-81ED-4DB2-BD59-A6C34878D82A}">
                    <a16:rowId xmlns:a16="http://schemas.microsoft.com/office/drawing/2014/main" val="10006"/>
                  </a:ext>
                </a:extLst>
              </a:tr>
            </a:tbl>
          </a:graphicData>
        </a:graphic>
      </p:graphicFrame>
      <p:sp>
        <p:nvSpPr>
          <p:cNvPr id="15" name="Rounded Rectangle 14"/>
          <p:cNvSpPr>
            <a:spLocks/>
          </p:cNvSpPr>
          <p:nvPr/>
        </p:nvSpPr>
        <p:spPr>
          <a:xfrm>
            <a:off x="3681413" y="6988175"/>
            <a:ext cx="2667000" cy="822325"/>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600" b="1" dirty="0">
                <a:solidFill>
                  <a:srgbClr val="000000"/>
                </a:solidFill>
                <a:latin typeface="Tw Cen MT" pitchFamily="34" charset="0"/>
              </a:rPr>
              <a:t>Dosage Guidelines</a:t>
            </a:r>
          </a:p>
          <a:p>
            <a:pPr algn="ctr">
              <a:defRPr/>
            </a:pPr>
            <a:r>
              <a:rPr lang="en-US" sz="1600" dirty="0">
                <a:solidFill>
                  <a:srgbClr val="000000"/>
                </a:solidFill>
                <a:latin typeface="Tw Cen MT" pitchFamily="34" charset="0"/>
              </a:rPr>
              <a:t>Exhaust : 0.5 to 2 % (</a:t>
            </a:r>
            <a:r>
              <a:rPr lang="en-US" sz="1600" dirty="0" err="1">
                <a:solidFill>
                  <a:srgbClr val="000000"/>
                </a:solidFill>
                <a:latin typeface="Tw Cen MT" pitchFamily="34" charset="0"/>
              </a:rPr>
              <a:t>w.o.f</a:t>
            </a:r>
            <a:r>
              <a:rPr lang="en-US" sz="1600" dirty="0">
                <a:solidFill>
                  <a:srgbClr val="000000"/>
                </a:solidFill>
                <a:latin typeface="Tw Cen MT" pitchFamily="34" charset="0"/>
              </a:rPr>
              <a:t>.)</a:t>
            </a:r>
          </a:p>
          <a:p>
            <a:pPr algn="ctr">
              <a:defRPr/>
            </a:pPr>
            <a:r>
              <a:rPr lang="en-US" sz="1600" dirty="0">
                <a:solidFill>
                  <a:srgbClr val="000000"/>
                </a:solidFill>
                <a:latin typeface="Tw Cen MT" pitchFamily="34" charset="0"/>
              </a:rPr>
              <a:t>Padding : 5 to 20 </a:t>
            </a:r>
            <a:r>
              <a:rPr lang="en-US" sz="1600" dirty="0" err="1">
                <a:solidFill>
                  <a:srgbClr val="000000"/>
                </a:solidFill>
                <a:latin typeface="Tw Cen MT" pitchFamily="34" charset="0"/>
              </a:rPr>
              <a:t>Gpl</a:t>
            </a:r>
            <a:endParaRPr lang="en-US" sz="1400" dirty="0">
              <a:solidFill>
                <a:srgbClr val="000000"/>
              </a:solidFill>
              <a:latin typeface="Tw Cen MT" pitchFamily="34" charset="0"/>
            </a:endParaRPr>
          </a:p>
        </p:txBody>
      </p:sp>
      <p:sp>
        <p:nvSpPr>
          <p:cNvPr id="7228" name="TextBox 22"/>
          <p:cNvSpPr txBox="1">
            <a:spLocks noChangeArrowheads="1"/>
          </p:cNvSpPr>
          <p:nvPr/>
        </p:nvSpPr>
        <p:spPr bwMode="auto">
          <a:xfrm>
            <a:off x="419100" y="8002588"/>
            <a:ext cx="5981700" cy="646331"/>
          </a:xfrm>
          <a:prstGeom prst="rect">
            <a:avLst/>
          </a:prstGeom>
          <a:noFill/>
          <a:ln w="9525">
            <a:noFill/>
            <a:miter lim="800000"/>
            <a:headEnd/>
            <a:tailEnd/>
          </a:ln>
        </p:spPr>
        <p:txBody>
          <a:bodyPr>
            <a:spAutoFit/>
          </a:bodyPr>
          <a:lstStyle/>
          <a:p>
            <a:r>
              <a:rPr lang="en-US" sz="1200" b="1" dirty="0">
                <a:latin typeface="Tw Cen MT" pitchFamily="34" charset="0"/>
              </a:rPr>
              <a:t>Microgenix Specialities Private Limited </a:t>
            </a:r>
          </a:p>
          <a:p>
            <a:r>
              <a:rPr lang="en-US" sz="1100" dirty="0">
                <a:latin typeface="Tw Cen MT" pitchFamily="34" charset="0"/>
              </a:rPr>
              <a:t>16,Regent Park, Chief Justice Bunglow Lane, Bodakdev, Ahmedabad – 380059 Gujarat, INDIA.</a:t>
            </a:r>
            <a:r>
              <a:rPr lang="en-US" sz="1200" dirty="0">
                <a:latin typeface="Tw Cen MT" pitchFamily="34" charset="0"/>
              </a:rPr>
              <a:t> </a:t>
            </a:r>
          </a:p>
          <a:p>
            <a:r>
              <a:rPr lang="en-US" sz="1200" dirty="0">
                <a:latin typeface="Tw Cen MT" pitchFamily="34" charset="0"/>
              </a:rPr>
              <a:t>Phone : 079 2685 93 48-51 Email – </a:t>
            </a:r>
            <a:r>
              <a:rPr lang="en-US" sz="1200" dirty="0">
                <a:latin typeface="Tw Cen MT" pitchFamily="34" charset="0"/>
                <a:hlinkClick r:id="rId4"/>
              </a:rPr>
              <a:t>info@microgenix.co.in</a:t>
            </a:r>
            <a:r>
              <a:rPr lang="en-US" sz="1200" dirty="0">
                <a:latin typeface="Tw Cen MT" pitchFamily="34" charset="0"/>
              </a:rPr>
              <a:t> ; </a:t>
            </a:r>
            <a:r>
              <a:rPr lang="en-US" sz="1200" dirty="0">
                <a:latin typeface="Tw Cen MT" pitchFamily="34" charset="0"/>
                <a:hlinkClick r:id="rId5"/>
              </a:rPr>
              <a:t>www.microgenix.co.in</a:t>
            </a:r>
            <a:r>
              <a:rPr lang="en-US" sz="1200" dirty="0">
                <a:latin typeface="Tw Cen MT" pitchFamily="34" charset="0"/>
              </a:rPr>
              <a:t>  </a:t>
            </a:r>
          </a:p>
        </p:txBody>
      </p:sp>
      <p:pic>
        <p:nvPicPr>
          <p:cNvPr id="7229" name="Picture 120" descr="Microgenix_Logo_Final"/>
          <p:cNvPicPr>
            <a:picLocks noChangeAspect="1" noChangeArrowheads="1"/>
          </p:cNvPicPr>
          <p:nvPr/>
        </p:nvPicPr>
        <p:blipFill>
          <a:blip r:embed="rId6"/>
          <a:srcRect/>
          <a:stretch>
            <a:fillRect/>
          </a:stretch>
        </p:blipFill>
        <p:spPr bwMode="auto">
          <a:xfrm>
            <a:off x="3775075" y="571500"/>
            <a:ext cx="2413000" cy="236538"/>
          </a:xfrm>
          <a:prstGeom prst="rect">
            <a:avLst/>
          </a:prstGeom>
          <a:noFill/>
          <a:ln w="9525">
            <a:noFill/>
            <a:miter lim="800000"/>
            <a:headEnd/>
            <a:tailEnd/>
          </a:ln>
        </p:spPr>
      </p:pic>
      <p:pic>
        <p:nvPicPr>
          <p:cNvPr id="18" name="Picture 60" descr="D:\New Folder (2)\images\Copy of 254799dcsu1qxbb.jpg"/>
          <p:cNvPicPr>
            <a:picLocks noChangeAspect="1" noChangeArrowheads="1"/>
          </p:cNvPicPr>
          <p:nvPr/>
        </p:nvPicPr>
        <p:blipFill>
          <a:blip r:embed="rId7"/>
          <a:srcRect/>
          <a:stretch>
            <a:fillRect/>
          </a:stretch>
        </p:blipFill>
        <p:spPr bwMode="auto">
          <a:xfrm>
            <a:off x="495300" y="2324100"/>
            <a:ext cx="2667000" cy="2438400"/>
          </a:xfrm>
          <a:prstGeom prst="rect">
            <a:avLst/>
          </a:prstGeom>
          <a:noFill/>
          <a:ln w="9525">
            <a:noFill/>
            <a:miter lim="800000"/>
            <a:headEnd/>
            <a:tailEnd/>
          </a:ln>
        </p:spPr>
      </p:pic>
      <p:sp>
        <p:nvSpPr>
          <p:cNvPr id="19" name="Rectangle 18"/>
          <p:cNvSpPr/>
          <p:nvPr/>
        </p:nvSpPr>
        <p:spPr>
          <a:xfrm>
            <a:off x="1126831" y="808038"/>
            <a:ext cx="1534779" cy="369332"/>
          </a:xfrm>
          <a:prstGeom prst="rect">
            <a:avLst/>
          </a:prstGeom>
        </p:spPr>
        <p:txBody>
          <a:bodyPr wrap="none">
            <a:spAutoFit/>
          </a:bodyPr>
          <a:lstStyle/>
          <a:p>
            <a:pPr algn="ctr"/>
            <a:r>
              <a:rPr lang="en-US" b="1" dirty="0" err="1">
                <a:latin typeface="Tw Cen MT" pitchFamily="34" charset="0"/>
                <a:cs typeface="Arial" pitchFamily="34" charset="0"/>
              </a:rPr>
              <a:t>Pentasil</a:t>
            </a:r>
            <a:r>
              <a:rPr lang="en-US" b="1" dirty="0">
                <a:latin typeface="Tw Cen MT" pitchFamily="34" charset="0"/>
                <a:cs typeface="Arial" pitchFamily="34" charset="0"/>
              </a:rPr>
              <a:t> 1540i</a:t>
            </a:r>
            <a:endParaRPr lang="en-US" sz="1400" dirty="0">
              <a:latin typeface="Tw Cen MT"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ChangeArrowheads="1"/>
          </p:cNvSpPr>
          <p:nvPr/>
        </p:nvSpPr>
        <p:spPr bwMode="auto">
          <a:xfrm>
            <a:off x="6464300" y="3175"/>
            <a:ext cx="393700" cy="519113"/>
          </a:xfrm>
          <a:prstGeom prst="rect">
            <a:avLst/>
          </a:prstGeom>
          <a:noFill/>
          <a:ln w="9525">
            <a:noFill/>
            <a:miter lim="800000"/>
            <a:headEnd/>
            <a:tailEnd/>
          </a:ln>
        </p:spPr>
        <p:txBody>
          <a:bodyPr wrap="none" anchor="ctr">
            <a:spAutoFit/>
          </a:bodyPr>
          <a:lstStyle/>
          <a:p>
            <a:pPr algn="r"/>
            <a:r>
              <a:rPr lang="en-US" sz="2800" b="1" dirty="0">
                <a:solidFill>
                  <a:srgbClr val="FF0000"/>
                </a:solidFill>
                <a:latin typeface="Tahoma" pitchFamily="34" charset="0"/>
                <a:ea typeface="Times New Roman" pitchFamily="18" charset="0"/>
                <a:cs typeface="Tahoma" pitchFamily="34" charset="0"/>
              </a:rPr>
              <a:t>  </a:t>
            </a:r>
            <a:endParaRPr lang="en-US" dirty="0">
              <a:solidFill>
                <a:srgbClr val="FF0000"/>
              </a:solidFill>
              <a:latin typeface="Tw Cen MT" pitchFamily="34" charset="0"/>
              <a:ea typeface="Times New Roman" pitchFamily="18" charset="0"/>
              <a:cs typeface="Tahoma" pitchFamily="34" charset="0"/>
            </a:endParaRPr>
          </a:p>
        </p:txBody>
      </p:sp>
      <p:sp>
        <p:nvSpPr>
          <p:cNvPr id="12291" name="Rectangle 17"/>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dirty="0">
              <a:latin typeface="Tw Cen MT" pitchFamily="34" charset="0"/>
            </a:endParaRPr>
          </a:p>
        </p:txBody>
      </p:sp>
      <p:sp>
        <p:nvSpPr>
          <p:cNvPr id="12292" name="TextBox 8"/>
          <p:cNvSpPr txBox="1">
            <a:spLocks noChangeArrowheads="1"/>
          </p:cNvSpPr>
          <p:nvPr/>
        </p:nvSpPr>
        <p:spPr bwMode="auto">
          <a:xfrm>
            <a:off x="633413" y="647700"/>
            <a:ext cx="2338387" cy="800100"/>
          </a:xfrm>
          <a:prstGeom prst="rect">
            <a:avLst/>
          </a:prstGeom>
          <a:noFill/>
          <a:ln w="9525">
            <a:noFill/>
            <a:miter lim="800000"/>
            <a:headEnd/>
            <a:tailEnd/>
          </a:ln>
        </p:spPr>
        <p:txBody>
          <a:bodyPr>
            <a:spAutoFit/>
          </a:bodyPr>
          <a:lstStyle/>
          <a:p>
            <a:pPr algn="ctr"/>
            <a:r>
              <a:rPr lang="en-US" b="1" dirty="0">
                <a:latin typeface="Tw Cen MT" pitchFamily="34" charset="0"/>
                <a:cs typeface="Arial" pitchFamily="34" charset="0"/>
              </a:rPr>
              <a:t>Superfeel MWX</a:t>
            </a:r>
          </a:p>
          <a:p>
            <a:pPr algn="ctr"/>
            <a:r>
              <a:rPr lang="en-US" sz="1400" dirty="0">
                <a:latin typeface="Tw Cen MT" pitchFamily="34" charset="0"/>
                <a:cs typeface="Arial" pitchFamily="34" charset="0"/>
              </a:rPr>
              <a:t>Moisture Management System</a:t>
            </a:r>
          </a:p>
          <a:p>
            <a:pPr algn="ctr"/>
            <a:r>
              <a:rPr lang="en-US" sz="1400" dirty="0">
                <a:latin typeface="Tw Cen MT" pitchFamily="34" charset="0"/>
                <a:cs typeface="Arial" pitchFamily="34" charset="0"/>
              </a:rPr>
              <a:t>GOTS Certified</a:t>
            </a:r>
          </a:p>
        </p:txBody>
      </p:sp>
      <p:sp>
        <p:nvSpPr>
          <p:cNvPr id="12293"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dirty="0">
              <a:latin typeface="Tw Cen MT" pitchFamily="34" charset="0"/>
            </a:endParaRPr>
          </a:p>
        </p:txBody>
      </p:sp>
      <p:sp>
        <p:nvSpPr>
          <p:cNvPr id="12294" name="TextBox 26"/>
          <p:cNvSpPr txBox="1">
            <a:spLocks noChangeArrowheads="1"/>
          </p:cNvSpPr>
          <p:nvPr/>
        </p:nvSpPr>
        <p:spPr bwMode="auto">
          <a:xfrm>
            <a:off x="228600" y="4267200"/>
            <a:ext cx="184150" cy="366713"/>
          </a:xfrm>
          <a:prstGeom prst="rect">
            <a:avLst/>
          </a:prstGeom>
          <a:noFill/>
          <a:ln w="9525">
            <a:noFill/>
            <a:miter lim="800000"/>
            <a:headEnd/>
            <a:tailEnd/>
          </a:ln>
        </p:spPr>
        <p:txBody>
          <a:bodyPr wrap="none">
            <a:spAutoFit/>
          </a:bodyPr>
          <a:lstStyle/>
          <a:p>
            <a:endParaRPr lang="en-US" dirty="0">
              <a:latin typeface="Tw Cen MT" pitchFamily="34" charset="0"/>
            </a:endParaRPr>
          </a:p>
        </p:txBody>
      </p:sp>
      <p:sp>
        <p:nvSpPr>
          <p:cNvPr id="12295" name="Text Box 2"/>
          <p:cNvSpPr txBox="1">
            <a:spLocks noChangeArrowheads="1"/>
          </p:cNvSpPr>
          <p:nvPr/>
        </p:nvSpPr>
        <p:spPr bwMode="auto">
          <a:xfrm>
            <a:off x="304800" y="8724900"/>
            <a:ext cx="6227763" cy="342900"/>
          </a:xfrm>
          <a:prstGeom prst="rect">
            <a:avLst/>
          </a:prstGeom>
          <a:solidFill>
            <a:srgbClr val="FFFFFF"/>
          </a:solidFill>
          <a:ln w="9525">
            <a:noFill/>
            <a:miter lim="800000"/>
            <a:headEnd/>
            <a:tailEnd/>
          </a:ln>
        </p:spPr>
        <p:txBody>
          <a:bodyPr/>
          <a:lstStyle/>
          <a:p>
            <a:pPr>
              <a:spcAft>
                <a:spcPts val="1000"/>
              </a:spcAft>
            </a:pPr>
            <a:r>
              <a:rPr lang="en-US" sz="600" b="1" dirty="0">
                <a:latin typeface="Times New Roman" pitchFamily="18" charset="0"/>
              </a:rPr>
              <a:t>Disclaimer:</a:t>
            </a:r>
            <a:r>
              <a:rPr lang="en-US" sz="600" dirty="0">
                <a:latin typeface="Times New Roman" pitchFamily="18" charset="0"/>
              </a:rPr>
              <a:t> The information contained herein is correct to the best of our knowledge. Your attention is directed to the pertinent Technical Bulletin or Material Safety Data Sheets for the products mentioned herein. No warranty, express or implied, including warranties of merchantability or fitness for a particular purpose are made with respect to the products described herein.</a:t>
            </a:r>
            <a:endParaRPr lang="en-US" sz="1000" dirty="0">
              <a:latin typeface="Times New Roman" pitchFamily="18" charset="0"/>
            </a:endParaRPr>
          </a:p>
          <a:p>
            <a:endParaRPr lang="en-US" sz="1400" dirty="0"/>
          </a:p>
        </p:txBody>
      </p:sp>
      <p:sp>
        <p:nvSpPr>
          <p:cNvPr id="12296" name="Rectangle 22"/>
          <p:cNvSpPr>
            <a:spLocks noChangeArrowheads="1"/>
          </p:cNvSpPr>
          <p:nvPr/>
        </p:nvSpPr>
        <p:spPr bwMode="auto">
          <a:xfrm>
            <a:off x="3659188" y="923925"/>
            <a:ext cx="2614612" cy="550863"/>
          </a:xfrm>
          <a:prstGeom prst="rect">
            <a:avLst/>
          </a:prstGeom>
          <a:noFill/>
          <a:ln w="9525">
            <a:noFill/>
            <a:miter lim="800000"/>
            <a:headEnd/>
            <a:tailEnd/>
          </a:ln>
        </p:spPr>
        <p:txBody>
          <a:bodyPr anchor="ctr">
            <a:spAutoFit/>
          </a:bodyPr>
          <a:lstStyle/>
          <a:p>
            <a:pPr algn="ctr">
              <a:tabLst>
                <a:tab pos="2743200" algn="ctr"/>
                <a:tab pos="5486400" algn="r"/>
              </a:tabLst>
            </a:pPr>
            <a:r>
              <a:rPr lang="en-US" sz="1100" dirty="0">
                <a:latin typeface="Copperplate Gothic Light" pitchFamily="34" charset="0"/>
                <a:ea typeface="Times New Roman" pitchFamily="18" charset="0"/>
                <a:cs typeface="Arial" pitchFamily="34" charset="0"/>
              </a:rPr>
              <a:t>SPECIALITIES PRIVATE LIMITED</a:t>
            </a:r>
          </a:p>
          <a:p>
            <a:pPr algn="ctr">
              <a:tabLst>
                <a:tab pos="2743200" algn="ctr"/>
                <a:tab pos="5486400" algn="r"/>
              </a:tabLst>
            </a:pPr>
            <a:endParaRPr lang="en-US" sz="800" dirty="0">
              <a:latin typeface="Copperplate Gothic Light" pitchFamily="34" charset="0"/>
              <a:ea typeface="Times New Roman" pitchFamily="18" charset="0"/>
              <a:cs typeface="Arial" pitchFamily="34" charset="0"/>
            </a:endParaRPr>
          </a:p>
          <a:p>
            <a:pPr algn="ctr">
              <a:tabLst>
                <a:tab pos="2743200" algn="ctr"/>
                <a:tab pos="5486400" algn="r"/>
              </a:tabLst>
            </a:pPr>
            <a:r>
              <a:rPr lang="en-US" sz="1100" b="1" dirty="0">
                <a:latin typeface="Tw Cen MT" pitchFamily="34" charset="0"/>
                <a:ea typeface="Times New Roman" pitchFamily="18" charset="0"/>
                <a:cs typeface="Arial" pitchFamily="34" charset="0"/>
              </a:rPr>
              <a:t>An ISO 9001 : 2008 Certified  Company</a:t>
            </a:r>
          </a:p>
        </p:txBody>
      </p:sp>
      <p:sp>
        <p:nvSpPr>
          <p:cNvPr id="12297" name="AutoShape 2"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sp>
        <p:nvSpPr>
          <p:cNvPr id="12298" name="AutoShape 4"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sp>
        <p:nvSpPr>
          <p:cNvPr id="12299" name="AutoShape 6"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graphicFrame>
        <p:nvGraphicFramePr>
          <p:cNvPr id="27661" name="Group 13"/>
          <p:cNvGraphicFramePr>
            <a:graphicFrameLocks noGrp="1"/>
          </p:cNvGraphicFramePr>
          <p:nvPr/>
        </p:nvGraphicFramePr>
        <p:xfrm>
          <a:off x="3681413" y="2324100"/>
          <a:ext cx="2667000" cy="4371975"/>
        </p:xfrm>
        <a:graphic>
          <a:graphicData uri="http://schemas.openxmlformats.org/drawingml/2006/table">
            <a:tbl>
              <a:tblPr firstRow="1" bandRow="1">
                <a:effectLst/>
                <a:tableStyleId>{3C2FFA5D-87B4-456A-9821-1D502468CF0F}</a:tableStyleId>
              </a:tblPr>
              <a:tblGrid>
                <a:gridCol w="2667000">
                  <a:extLst>
                    <a:ext uri="{9D8B030D-6E8A-4147-A177-3AD203B41FA5}">
                      <a16:colId xmlns:a16="http://schemas.microsoft.com/office/drawing/2014/main" val="20000"/>
                    </a:ext>
                  </a:extLst>
                </a:gridCol>
              </a:tblGrid>
              <a:tr h="485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Tw Cen MT" pitchFamily="34" charset="0"/>
                        </a:rPr>
                        <a:t>Product Highlights</a:t>
                      </a:r>
                      <a:endParaRPr kumimoji="0" lang="en-US" sz="1200" b="1" i="0" u="none" strike="noStrike" cap="none" normalizeH="0" baseline="0" dirty="0">
                        <a:ln>
                          <a:noFill/>
                        </a:ln>
                        <a:solidFill>
                          <a:schemeClr val="bg1"/>
                        </a:solidFill>
                        <a:effectLst/>
                        <a:latin typeface="Tw Cen MT" pitchFamily="34" charset="0"/>
                      </a:endParaRPr>
                    </a:p>
                  </a:txBody>
                  <a:tcPr anchor="ctr" horzOverflow="overflow"/>
                </a:tc>
                <a:extLst>
                  <a:ext uri="{0D108BD9-81ED-4DB2-BD59-A6C34878D82A}">
                    <a16:rowId xmlns:a16="http://schemas.microsoft.com/office/drawing/2014/main" val="10000"/>
                  </a:ext>
                </a:extLst>
              </a:tr>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dirty="0">
                          <a:ln>
                            <a:noFill/>
                          </a:ln>
                          <a:effectLst/>
                          <a:latin typeface="Tw Cen MT" pitchFamily="34" charset="0"/>
                        </a:rPr>
                        <a:t>Imparts excellent Moisture Transportation Property</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tc>
                <a:extLst>
                  <a:ext uri="{0D108BD9-81ED-4DB2-BD59-A6C34878D82A}">
                    <a16:rowId xmlns:a16="http://schemas.microsoft.com/office/drawing/2014/main" val="10001"/>
                  </a:ext>
                </a:extLst>
              </a:tr>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dirty="0">
                          <a:ln>
                            <a:noFill/>
                          </a:ln>
                          <a:effectLst/>
                          <a:latin typeface="Tw Cen MT" pitchFamily="34" charset="0"/>
                        </a:rPr>
                        <a:t>Enhance Wicking enables fabric drying</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tc>
                <a:extLst>
                  <a:ext uri="{0D108BD9-81ED-4DB2-BD59-A6C34878D82A}">
                    <a16:rowId xmlns:a16="http://schemas.microsoft.com/office/drawing/2014/main" val="10002"/>
                  </a:ext>
                </a:extLst>
              </a:tr>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dirty="0">
                          <a:ln>
                            <a:noFill/>
                          </a:ln>
                          <a:effectLst/>
                          <a:latin typeface="Tw Cen MT" pitchFamily="34" charset="0"/>
                        </a:rPr>
                        <a:t>Superior Hydrophilicity &amp; Moisture absorption</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tc>
                <a:extLst>
                  <a:ext uri="{0D108BD9-81ED-4DB2-BD59-A6C34878D82A}">
                    <a16:rowId xmlns:a16="http://schemas.microsoft.com/office/drawing/2014/main" val="10003"/>
                  </a:ext>
                </a:extLst>
              </a:tr>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dirty="0">
                          <a:ln>
                            <a:noFill/>
                          </a:ln>
                          <a:effectLst/>
                          <a:latin typeface="Tw Cen MT" pitchFamily="34" charset="0"/>
                        </a:rPr>
                        <a:t>Greater wearing comfort due to dry feel</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tc>
                <a:extLst>
                  <a:ext uri="{0D108BD9-81ED-4DB2-BD59-A6C34878D82A}">
                    <a16:rowId xmlns:a16="http://schemas.microsoft.com/office/drawing/2014/main" val="10004"/>
                  </a:ext>
                </a:extLst>
              </a:tr>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Tw Cen MT" pitchFamily="34" charset="0"/>
                        </a:rPr>
                        <a:t>Impart premium softness &amp; smoothness</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tc>
                <a:extLst>
                  <a:ext uri="{0D108BD9-81ED-4DB2-BD59-A6C34878D82A}">
                    <a16:rowId xmlns:a16="http://schemas.microsoft.com/office/drawing/2014/main" val="10005"/>
                  </a:ext>
                </a:extLst>
              </a:tr>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dirty="0">
                          <a:ln>
                            <a:noFill/>
                          </a:ln>
                          <a:effectLst/>
                          <a:latin typeface="Tw Cen MT" pitchFamily="34" charset="0"/>
                        </a:rPr>
                        <a:t>Best Suited for Terry Towel, Sports Wear &amp; Inner Wear</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tc>
                <a:extLst>
                  <a:ext uri="{0D108BD9-81ED-4DB2-BD59-A6C34878D82A}">
                    <a16:rowId xmlns:a16="http://schemas.microsoft.com/office/drawing/2014/main" val="10006"/>
                  </a:ext>
                </a:extLst>
              </a:tr>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dirty="0">
                          <a:ln>
                            <a:noFill/>
                          </a:ln>
                          <a:effectLst/>
                          <a:latin typeface="Tw Cen MT" pitchFamily="34" charset="0"/>
                        </a:rPr>
                        <a:t>Shear Stable</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tc>
                <a:extLst>
                  <a:ext uri="{0D108BD9-81ED-4DB2-BD59-A6C34878D82A}">
                    <a16:rowId xmlns:a16="http://schemas.microsoft.com/office/drawing/2014/main" val="10007"/>
                  </a:ext>
                </a:extLst>
              </a:tr>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dirty="0">
                          <a:ln>
                            <a:noFill/>
                          </a:ln>
                          <a:effectLst/>
                          <a:latin typeface="Tw Cen MT" pitchFamily="34" charset="0"/>
                        </a:rPr>
                        <a:t>Ultra low yellowing</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tc>
                <a:extLst>
                  <a:ext uri="{0D108BD9-81ED-4DB2-BD59-A6C34878D82A}">
                    <a16:rowId xmlns:a16="http://schemas.microsoft.com/office/drawing/2014/main" val="10008"/>
                  </a:ext>
                </a:extLst>
              </a:tr>
            </a:tbl>
          </a:graphicData>
        </a:graphic>
      </p:graphicFrame>
      <p:graphicFrame>
        <p:nvGraphicFramePr>
          <p:cNvPr id="27793" name="Group 145"/>
          <p:cNvGraphicFramePr>
            <a:graphicFrameLocks noGrp="1"/>
          </p:cNvGraphicFramePr>
          <p:nvPr/>
        </p:nvGraphicFramePr>
        <p:xfrm>
          <a:off x="495300" y="5127625"/>
          <a:ext cx="2667000" cy="2593974"/>
        </p:xfrm>
        <a:graphic>
          <a:graphicData uri="http://schemas.openxmlformats.org/drawingml/2006/table">
            <a:tbl>
              <a:tblPr firstRow="1" bandRow="1">
                <a:effectLst/>
                <a:tableStyleId>{3C2FFA5D-87B4-456A-9821-1D502468CF0F}</a:tableStyleId>
              </a:tblPr>
              <a:tblGrid>
                <a:gridCol w="1276350">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tblGrid>
              <a:tr h="41303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Tw Cen MT" pitchFamily="34" charset="0"/>
                        </a:rPr>
                        <a:t>Typical Characteristics</a:t>
                      </a:r>
                      <a:endParaRPr kumimoji="0" lang="en-US" sz="1200" b="1" i="0" u="none" strike="noStrike" cap="none" normalizeH="0" baseline="0" dirty="0">
                        <a:ln>
                          <a:noFill/>
                        </a:ln>
                        <a:solidFill>
                          <a:srgbClr val="FFFFFF"/>
                        </a:solidFill>
                        <a:effectLst/>
                        <a:latin typeface="Tw Cen MT" pitchFamily="34" charset="0"/>
                      </a:endParaRPr>
                    </a:p>
                  </a:txBody>
                  <a:tcPr anchor="ctr" horzOverflow="overflow"/>
                </a:tc>
                <a:tc hMerge="1">
                  <a:txBody>
                    <a:bodyPr/>
                    <a:lstStyle/>
                    <a:p>
                      <a:endParaRPr lang="en-US"/>
                    </a:p>
                  </a:txBody>
                  <a:tcPr/>
                </a:tc>
                <a:extLst>
                  <a:ext uri="{0D108BD9-81ED-4DB2-BD59-A6C34878D82A}">
                    <a16:rowId xmlns:a16="http://schemas.microsoft.com/office/drawing/2014/main" val="10000"/>
                  </a:ext>
                </a:extLst>
              </a:tr>
              <a:tr h="4099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Tw Cen MT" pitchFamily="34" charset="0"/>
                        </a:rPr>
                        <a:t>Appearance</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dirty="0">
                          <a:ln>
                            <a:noFill/>
                          </a:ln>
                          <a:effectLst/>
                          <a:latin typeface="Tw Cen MT" pitchFamily="34" charset="0"/>
                        </a:rPr>
                        <a:t>Clear to Hazy</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tc>
                <a:extLst>
                  <a:ext uri="{0D108BD9-81ED-4DB2-BD59-A6C34878D82A}">
                    <a16:rowId xmlns:a16="http://schemas.microsoft.com/office/drawing/2014/main" val="10001"/>
                  </a:ext>
                </a:extLst>
              </a:tr>
              <a:tr h="4505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dirty="0">
                          <a:ln>
                            <a:noFill/>
                          </a:ln>
                          <a:effectLst/>
                          <a:latin typeface="Tw Cen MT" pitchFamily="34" charset="0"/>
                        </a:rPr>
                        <a:t>Composition</a:t>
                      </a:r>
                      <a:r>
                        <a:rPr kumimoji="0" lang="en-US" sz="1200" u="none" strike="noStrike" cap="none" normalizeH="0" baseline="0" dirty="0">
                          <a:ln>
                            <a:noFill/>
                          </a:ln>
                          <a:effectLst/>
                          <a:latin typeface="Tw Cen MT" pitchFamily="34" charset="0"/>
                        </a:rPr>
                        <a:t> </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dirty="0">
                          <a:ln>
                            <a:noFill/>
                          </a:ln>
                          <a:effectLst/>
                          <a:latin typeface="Tw Cen MT" pitchFamily="34" charset="0"/>
                        </a:rPr>
                        <a:t>Speciality Silicones</a:t>
                      </a:r>
                      <a:r>
                        <a:rPr kumimoji="0" lang="en-US" sz="1200" u="none" strike="noStrike" cap="none" normalizeH="0" baseline="0" dirty="0">
                          <a:ln>
                            <a:noFill/>
                          </a:ln>
                          <a:effectLst/>
                          <a:latin typeface="Tw Cen MT" pitchFamily="34" charset="0"/>
                        </a:rPr>
                        <a:t> </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tc>
                <a:extLst>
                  <a:ext uri="{0D108BD9-81ED-4DB2-BD59-A6C34878D82A}">
                    <a16:rowId xmlns:a16="http://schemas.microsoft.com/office/drawing/2014/main" val="10002"/>
                  </a:ext>
                </a:extLst>
              </a:tr>
              <a:tr h="4130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dirty="0">
                          <a:ln>
                            <a:noFill/>
                          </a:ln>
                          <a:effectLst/>
                          <a:latin typeface="Tw Cen MT" pitchFamily="34" charset="0"/>
                        </a:rPr>
                        <a:t>Ionic Nature</a:t>
                      </a:r>
                      <a:r>
                        <a:rPr kumimoji="0" lang="en-US" sz="1200" u="none" strike="noStrike" cap="none" normalizeH="0" baseline="0" dirty="0">
                          <a:ln>
                            <a:noFill/>
                          </a:ln>
                          <a:effectLst/>
                          <a:latin typeface="Tw Cen MT" pitchFamily="34" charset="0"/>
                        </a:rPr>
                        <a:t> </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dirty="0">
                          <a:ln>
                            <a:noFill/>
                          </a:ln>
                          <a:effectLst/>
                          <a:latin typeface="Tw Cen MT" pitchFamily="34" charset="0"/>
                        </a:rPr>
                        <a:t>Non-ionic</a:t>
                      </a:r>
                      <a:r>
                        <a:rPr kumimoji="0" lang="en-US" sz="1200" u="none" strike="noStrike" cap="none" normalizeH="0" baseline="0" dirty="0">
                          <a:ln>
                            <a:noFill/>
                          </a:ln>
                          <a:effectLst/>
                          <a:latin typeface="Tw Cen MT" pitchFamily="34" charset="0"/>
                        </a:rPr>
                        <a:t> </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tc>
                <a:extLst>
                  <a:ext uri="{0D108BD9-81ED-4DB2-BD59-A6C34878D82A}">
                    <a16:rowId xmlns:a16="http://schemas.microsoft.com/office/drawing/2014/main" val="10003"/>
                  </a:ext>
                </a:extLst>
              </a:tr>
              <a:tr h="4099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dirty="0">
                          <a:ln>
                            <a:noFill/>
                          </a:ln>
                          <a:effectLst/>
                          <a:latin typeface="Tw Cen MT" pitchFamily="34" charset="0"/>
                        </a:rPr>
                        <a:t>Solubility</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dirty="0">
                          <a:ln>
                            <a:noFill/>
                          </a:ln>
                          <a:effectLst/>
                          <a:latin typeface="Tw Cen MT" pitchFamily="34" charset="0"/>
                        </a:rPr>
                        <a:t>Excellent</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tc>
                <a:extLst>
                  <a:ext uri="{0D108BD9-81ED-4DB2-BD59-A6C34878D82A}">
                    <a16:rowId xmlns:a16="http://schemas.microsoft.com/office/drawing/2014/main" val="10004"/>
                  </a:ext>
                </a:extLst>
              </a:tr>
              <a:tr h="4975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Tw Cen MT" pitchFamily="34" charset="0"/>
                        </a:rPr>
                        <a:t> </a:t>
                      </a:r>
                      <a:r>
                        <a:rPr kumimoji="0" lang="en-GB" sz="1200" u="none" strike="noStrike" cap="none" normalizeH="0" baseline="0" dirty="0">
                          <a:ln>
                            <a:noFill/>
                          </a:ln>
                          <a:effectLst/>
                          <a:latin typeface="Tw Cen MT" pitchFamily="34" charset="0"/>
                        </a:rPr>
                        <a:t>Application pH</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Tw Cen MT" pitchFamily="34" charset="0"/>
                        </a:rPr>
                        <a:t>5 to 6</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tc>
                <a:extLst>
                  <a:ext uri="{0D108BD9-81ED-4DB2-BD59-A6C34878D82A}">
                    <a16:rowId xmlns:a16="http://schemas.microsoft.com/office/drawing/2014/main" val="10005"/>
                  </a:ext>
                </a:extLst>
              </a:tr>
            </a:tbl>
          </a:graphicData>
        </a:graphic>
      </p:graphicFrame>
      <p:sp>
        <p:nvSpPr>
          <p:cNvPr id="12345" name="TextBox 22"/>
          <p:cNvSpPr txBox="1">
            <a:spLocks noChangeArrowheads="1"/>
          </p:cNvSpPr>
          <p:nvPr/>
        </p:nvSpPr>
        <p:spPr bwMode="auto">
          <a:xfrm>
            <a:off x="419100" y="8002588"/>
            <a:ext cx="5981700" cy="646331"/>
          </a:xfrm>
          <a:prstGeom prst="rect">
            <a:avLst/>
          </a:prstGeom>
          <a:noFill/>
          <a:ln w="9525">
            <a:noFill/>
            <a:miter lim="800000"/>
            <a:headEnd/>
            <a:tailEnd/>
          </a:ln>
        </p:spPr>
        <p:txBody>
          <a:bodyPr>
            <a:spAutoFit/>
          </a:bodyPr>
          <a:lstStyle/>
          <a:p>
            <a:r>
              <a:rPr lang="en-US" sz="1200" b="1" dirty="0">
                <a:latin typeface="Tw Cen MT" pitchFamily="34" charset="0"/>
              </a:rPr>
              <a:t>Microgenix Specialities Private Limited </a:t>
            </a:r>
          </a:p>
          <a:p>
            <a:r>
              <a:rPr lang="en-US" sz="1100" dirty="0">
                <a:latin typeface="Tw Cen MT" pitchFamily="34" charset="0"/>
              </a:rPr>
              <a:t>16,Regent Park, Chief Justice Bunglow Lane, Bodakdev, Ahmedabad – 380059 Gujarat, INDIA.</a:t>
            </a:r>
            <a:r>
              <a:rPr lang="en-US" sz="1200" dirty="0">
                <a:latin typeface="Tw Cen MT" pitchFamily="34" charset="0"/>
              </a:rPr>
              <a:t> </a:t>
            </a:r>
          </a:p>
          <a:p>
            <a:r>
              <a:rPr lang="en-US" sz="1200" dirty="0">
                <a:latin typeface="Tw Cen MT" pitchFamily="34" charset="0"/>
              </a:rPr>
              <a:t>Phone : 079 2685 93 48-51 Email – </a:t>
            </a:r>
            <a:r>
              <a:rPr lang="en-US" sz="1200" dirty="0">
                <a:latin typeface="Tw Cen MT" pitchFamily="34" charset="0"/>
                <a:hlinkClick r:id="rId4"/>
              </a:rPr>
              <a:t>info@microgenix.co.in</a:t>
            </a:r>
            <a:r>
              <a:rPr lang="en-US" sz="1200" dirty="0">
                <a:latin typeface="Tw Cen MT" pitchFamily="34" charset="0"/>
              </a:rPr>
              <a:t> ; </a:t>
            </a:r>
            <a:r>
              <a:rPr lang="en-US" sz="1200" dirty="0">
                <a:latin typeface="Tw Cen MT" pitchFamily="34" charset="0"/>
                <a:hlinkClick r:id="rId5"/>
              </a:rPr>
              <a:t>www.microgenix.co.in</a:t>
            </a:r>
            <a:r>
              <a:rPr lang="en-US" sz="1200" dirty="0">
                <a:latin typeface="Tw Cen MT" pitchFamily="34" charset="0"/>
              </a:rPr>
              <a:t>  </a:t>
            </a:r>
          </a:p>
        </p:txBody>
      </p:sp>
      <p:pic>
        <p:nvPicPr>
          <p:cNvPr id="12346" name="Picture 147" descr="Microgenix_Logo_Final"/>
          <p:cNvPicPr>
            <a:picLocks noChangeAspect="1" noChangeArrowheads="1"/>
          </p:cNvPicPr>
          <p:nvPr/>
        </p:nvPicPr>
        <p:blipFill>
          <a:blip r:embed="rId6"/>
          <a:srcRect/>
          <a:stretch>
            <a:fillRect/>
          </a:stretch>
        </p:blipFill>
        <p:spPr bwMode="auto">
          <a:xfrm>
            <a:off x="3775075" y="571500"/>
            <a:ext cx="2413000" cy="236538"/>
          </a:xfrm>
          <a:prstGeom prst="rect">
            <a:avLst/>
          </a:prstGeom>
          <a:noFill/>
          <a:ln w="9525">
            <a:noFill/>
            <a:miter lim="800000"/>
            <a:headEnd/>
            <a:tailEnd/>
          </a:ln>
        </p:spPr>
      </p:pic>
      <p:pic>
        <p:nvPicPr>
          <p:cNvPr id="12347" name="Picture 60" descr="D:\New Folder (2)\images\silicons-softners-as-252-250x250.jpg"/>
          <p:cNvPicPr>
            <a:picLocks noChangeAspect="1" noChangeArrowheads="1"/>
          </p:cNvPicPr>
          <p:nvPr/>
        </p:nvPicPr>
        <p:blipFill>
          <a:blip r:embed="rId7"/>
          <a:srcRect/>
          <a:stretch>
            <a:fillRect/>
          </a:stretch>
        </p:blipFill>
        <p:spPr bwMode="auto">
          <a:xfrm>
            <a:off x="506413" y="2324100"/>
            <a:ext cx="2655887" cy="2514600"/>
          </a:xfrm>
          <a:prstGeom prst="rect">
            <a:avLst/>
          </a:prstGeom>
          <a:noFill/>
          <a:ln w="9525">
            <a:noFill/>
            <a:miter lim="800000"/>
            <a:headEnd/>
            <a:tailEnd/>
          </a:ln>
        </p:spPr>
      </p:pic>
      <p:sp>
        <p:nvSpPr>
          <p:cNvPr id="19" name="Rounded Rectangle 18"/>
          <p:cNvSpPr>
            <a:spLocks/>
          </p:cNvSpPr>
          <p:nvPr/>
        </p:nvSpPr>
        <p:spPr>
          <a:xfrm>
            <a:off x="3681413" y="6899275"/>
            <a:ext cx="2667000" cy="822325"/>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600" b="1" dirty="0">
                <a:solidFill>
                  <a:srgbClr val="000000"/>
                </a:solidFill>
                <a:latin typeface="Tw Cen MT" pitchFamily="34" charset="0"/>
              </a:rPr>
              <a:t>Dosage Guidelines</a:t>
            </a:r>
          </a:p>
          <a:p>
            <a:pPr algn="ctr">
              <a:defRPr/>
            </a:pPr>
            <a:r>
              <a:rPr lang="en-US" sz="1400" dirty="0">
                <a:solidFill>
                  <a:srgbClr val="000000"/>
                </a:solidFill>
                <a:latin typeface="Tw Cen MT" pitchFamily="34" charset="0"/>
              </a:rPr>
              <a:t>Exhaust : 1 to 4 % (w.o.f.)</a:t>
            </a:r>
          </a:p>
          <a:p>
            <a:pPr algn="ctr">
              <a:defRPr/>
            </a:pPr>
            <a:r>
              <a:rPr lang="en-US" sz="1400" dirty="0">
                <a:solidFill>
                  <a:srgbClr val="000000"/>
                </a:solidFill>
                <a:latin typeface="Tw Cen MT" pitchFamily="34" charset="0"/>
              </a:rPr>
              <a:t>Padding : 10 to 30 Gpl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ChangeArrowheads="1"/>
          </p:cNvSpPr>
          <p:nvPr/>
        </p:nvSpPr>
        <p:spPr bwMode="auto">
          <a:xfrm>
            <a:off x="6464300" y="3175"/>
            <a:ext cx="393700" cy="519113"/>
          </a:xfrm>
          <a:prstGeom prst="rect">
            <a:avLst/>
          </a:prstGeom>
          <a:noFill/>
          <a:ln w="9525">
            <a:noFill/>
            <a:miter lim="800000"/>
            <a:headEnd/>
            <a:tailEnd/>
          </a:ln>
        </p:spPr>
        <p:txBody>
          <a:bodyPr wrap="none" anchor="ctr">
            <a:spAutoFit/>
          </a:bodyPr>
          <a:lstStyle/>
          <a:p>
            <a:pPr algn="r"/>
            <a:r>
              <a:rPr lang="en-US" sz="2800" b="1" dirty="0">
                <a:solidFill>
                  <a:srgbClr val="FF0000"/>
                </a:solidFill>
                <a:latin typeface="Tahoma" pitchFamily="34" charset="0"/>
                <a:ea typeface="Times New Roman" pitchFamily="18" charset="0"/>
                <a:cs typeface="Tahoma" pitchFamily="34" charset="0"/>
              </a:rPr>
              <a:t>  </a:t>
            </a:r>
            <a:endParaRPr lang="en-US" dirty="0">
              <a:solidFill>
                <a:srgbClr val="FF0000"/>
              </a:solidFill>
              <a:latin typeface="Tw Cen MT" pitchFamily="34" charset="0"/>
              <a:ea typeface="Times New Roman" pitchFamily="18" charset="0"/>
              <a:cs typeface="Tahoma" pitchFamily="34" charset="0"/>
            </a:endParaRPr>
          </a:p>
        </p:txBody>
      </p:sp>
      <p:sp>
        <p:nvSpPr>
          <p:cNvPr id="15363" name="Rectangle 17"/>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dirty="0">
              <a:latin typeface="Tw Cen MT" pitchFamily="34" charset="0"/>
            </a:endParaRPr>
          </a:p>
        </p:txBody>
      </p:sp>
      <p:sp>
        <p:nvSpPr>
          <p:cNvPr id="15364" name="TextBox 8"/>
          <p:cNvSpPr txBox="1">
            <a:spLocks noChangeArrowheads="1"/>
          </p:cNvSpPr>
          <p:nvPr/>
        </p:nvSpPr>
        <p:spPr bwMode="auto">
          <a:xfrm>
            <a:off x="633413" y="725488"/>
            <a:ext cx="2338387" cy="369332"/>
          </a:xfrm>
          <a:prstGeom prst="rect">
            <a:avLst/>
          </a:prstGeom>
          <a:noFill/>
          <a:ln w="9525">
            <a:noFill/>
            <a:miter lim="800000"/>
            <a:headEnd/>
            <a:tailEnd/>
          </a:ln>
        </p:spPr>
        <p:txBody>
          <a:bodyPr>
            <a:spAutoFit/>
          </a:bodyPr>
          <a:lstStyle/>
          <a:p>
            <a:pPr algn="ctr"/>
            <a:r>
              <a:rPr lang="en-US" b="1" dirty="0" err="1">
                <a:latin typeface="Tw Cen MT" pitchFamily="34" charset="0"/>
                <a:cs typeface="Arial" pitchFamily="34" charset="0"/>
              </a:rPr>
              <a:t>Superfeel</a:t>
            </a:r>
            <a:r>
              <a:rPr lang="en-US" b="1" dirty="0">
                <a:latin typeface="Tw Cen MT" pitchFamily="34" charset="0"/>
                <a:cs typeface="Arial" pitchFamily="34" charset="0"/>
              </a:rPr>
              <a:t> FWI</a:t>
            </a:r>
          </a:p>
        </p:txBody>
      </p:sp>
      <p:sp>
        <p:nvSpPr>
          <p:cNvPr id="15365"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dirty="0">
              <a:latin typeface="Tw Cen MT" pitchFamily="34" charset="0"/>
            </a:endParaRPr>
          </a:p>
        </p:txBody>
      </p:sp>
      <p:sp>
        <p:nvSpPr>
          <p:cNvPr id="15366" name="TextBox 26"/>
          <p:cNvSpPr txBox="1">
            <a:spLocks noChangeArrowheads="1"/>
          </p:cNvSpPr>
          <p:nvPr/>
        </p:nvSpPr>
        <p:spPr bwMode="auto">
          <a:xfrm>
            <a:off x="228600" y="4267200"/>
            <a:ext cx="184150" cy="366713"/>
          </a:xfrm>
          <a:prstGeom prst="rect">
            <a:avLst/>
          </a:prstGeom>
          <a:noFill/>
          <a:ln w="9525">
            <a:noFill/>
            <a:miter lim="800000"/>
            <a:headEnd/>
            <a:tailEnd/>
          </a:ln>
        </p:spPr>
        <p:txBody>
          <a:bodyPr wrap="none">
            <a:spAutoFit/>
          </a:bodyPr>
          <a:lstStyle/>
          <a:p>
            <a:endParaRPr lang="en-US" dirty="0">
              <a:latin typeface="Tw Cen MT" pitchFamily="34" charset="0"/>
            </a:endParaRPr>
          </a:p>
        </p:txBody>
      </p:sp>
      <p:sp>
        <p:nvSpPr>
          <p:cNvPr id="15367" name="Text Box 2"/>
          <p:cNvSpPr txBox="1">
            <a:spLocks noChangeArrowheads="1"/>
          </p:cNvSpPr>
          <p:nvPr/>
        </p:nvSpPr>
        <p:spPr bwMode="auto">
          <a:xfrm>
            <a:off x="304800" y="8724900"/>
            <a:ext cx="6227763" cy="342900"/>
          </a:xfrm>
          <a:prstGeom prst="rect">
            <a:avLst/>
          </a:prstGeom>
          <a:solidFill>
            <a:srgbClr val="FFFFFF"/>
          </a:solidFill>
          <a:ln w="9525">
            <a:noFill/>
            <a:miter lim="800000"/>
            <a:headEnd/>
            <a:tailEnd/>
          </a:ln>
        </p:spPr>
        <p:txBody>
          <a:bodyPr/>
          <a:lstStyle/>
          <a:p>
            <a:pPr>
              <a:spcAft>
                <a:spcPts val="1000"/>
              </a:spcAft>
            </a:pPr>
            <a:r>
              <a:rPr lang="en-US" sz="600" b="1" dirty="0">
                <a:latin typeface="Times New Roman" pitchFamily="18" charset="0"/>
              </a:rPr>
              <a:t>Disclaimer:</a:t>
            </a:r>
            <a:r>
              <a:rPr lang="en-US" sz="600" dirty="0">
                <a:latin typeface="Times New Roman" pitchFamily="18" charset="0"/>
              </a:rPr>
              <a:t> The information contained herein is correct to the best of our knowledge. Your attention is directed to the pertinent Technical Bulletin or Material Safety Data Sheets for the products mentioned herein. No warranty, express or implied, including warranties of merchantability or fitness for a particular purpose are made with respect to the products described herein.</a:t>
            </a:r>
            <a:endParaRPr lang="en-US" sz="1000" dirty="0">
              <a:latin typeface="Times New Roman" pitchFamily="18" charset="0"/>
            </a:endParaRPr>
          </a:p>
          <a:p>
            <a:endParaRPr lang="en-US" sz="1400" dirty="0"/>
          </a:p>
        </p:txBody>
      </p:sp>
      <p:sp>
        <p:nvSpPr>
          <p:cNvPr id="15368" name="Rectangle 22"/>
          <p:cNvSpPr>
            <a:spLocks noChangeArrowheads="1"/>
          </p:cNvSpPr>
          <p:nvPr/>
        </p:nvSpPr>
        <p:spPr bwMode="auto">
          <a:xfrm>
            <a:off x="3659188" y="923925"/>
            <a:ext cx="2614612" cy="550863"/>
          </a:xfrm>
          <a:prstGeom prst="rect">
            <a:avLst/>
          </a:prstGeom>
          <a:noFill/>
          <a:ln w="9525">
            <a:noFill/>
            <a:miter lim="800000"/>
            <a:headEnd/>
            <a:tailEnd/>
          </a:ln>
        </p:spPr>
        <p:txBody>
          <a:bodyPr anchor="ctr">
            <a:spAutoFit/>
          </a:bodyPr>
          <a:lstStyle/>
          <a:p>
            <a:pPr algn="ctr">
              <a:tabLst>
                <a:tab pos="2743200" algn="ctr"/>
                <a:tab pos="5486400" algn="r"/>
              </a:tabLst>
            </a:pPr>
            <a:r>
              <a:rPr lang="en-US" sz="1100" dirty="0">
                <a:latin typeface="Copperplate Gothic Light" pitchFamily="34" charset="0"/>
                <a:ea typeface="Times New Roman" pitchFamily="18" charset="0"/>
                <a:cs typeface="Arial" pitchFamily="34" charset="0"/>
              </a:rPr>
              <a:t>SPECIALITIES PRIVATE LIMITED</a:t>
            </a:r>
          </a:p>
          <a:p>
            <a:pPr algn="ctr">
              <a:tabLst>
                <a:tab pos="2743200" algn="ctr"/>
                <a:tab pos="5486400" algn="r"/>
              </a:tabLst>
            </a:pPr>
            <a:endParaRPr lang="en-US" sz="800" dirty="0">
              <a:latin typeface="Copperplate Gothic Light" pitchFamily="34" charset="0"/>
              <a:ea typeface="Times New Roman" pitchFamily="18" charset="0"/>
              <a:cs typeface="Arial" pitchFamily="34" charset="0"/>
            </a:endParaRPr>
          </a:p>
          <a:p>
            <a:pPr algn="ctr">
              <a:tabLst>
                <a:tab pos="2743200" algn="ctr"/>
                <a:tab pos="5486400" algn="r"/>
              </a:tabLst>
            </a:pPr>
            <a:r>
              <a:rPr lang="en-US" sz="1100" b="1" dirty="0">
                <a:latin typeface="Tw Cen MT" pitchFamily="34" charset="0"/>
                <a:ea typeface="Times New Roman" pitchFamily="18" charset="0"/>
                <a:cs typeface="Arial" pitchFamily="34" charset="0"/>
              </a:rPr>
              <a:t>An ISO 9001 : 2008 Certified  Company</a:t>
            </a:r>
          </a:p>
        </p:txBody>
      </p:sp>
      <p:sp>
        <p:nvSpPr>
          <p:cNvPr id="15369" name="AutoShape 2"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sp>
        <p:nvSpPr>
          <p:cNvPr id="15370" name="AutoShape 4"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sp>
        <p:nvSpPr>
          <p:cNvPr id="15371" name="AutoShape 6"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graphicFrame>
        <p:nvGraphicFramePr>
          <p:cNvPr id="33805" name="Group 13"/>
          <p:cNvGraphicFramePr>
            <a:graphicFrameLocks noGrp="1"/>
          </p:cNvGraphicFramePr>
          <p:nvPr/>
        </p:nvGraphicFramePr>
        <p:xfrm>
          <a:off x="3681413" y="2324100"/>
          <a:ext cx="2667000" cy="4371975"/>
        </p:xfrm>
        <a:graphic>
          <a:graphicData uri="http://schemas.openxmlformats.org/drawingml/2006/table">
            <a:tbl>
              <a:tblPr firstRow="1" bandRow="1">
                <a:effectLst/>
                <a:tableStyleId>{3C2FFA5D-87B4-456A-9821-1D502468CF0F}</a:tableStyleId>
              </a:tblPr>
              <a:tblGrid>
                <a:gridCol w="2667000">
                  <a:extLst>
                    <a:ext uri="{9D8B030D-6E8A-4147-A177-3AD203B41FA5}">
                      <a16:colId xmlns:a16="http://schemas.microsoft.com/office/drawing/2014/main" val="20000"/>
                    </a:ext>
                  </a:extLst>
                </a:gridCol>
              </a:tblGrid>
              <a:tr h="485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Tw Cen MT" pitchFamily="34" charset="0"/>
                        </a:rPr>
                        <a:t>Product Highlights</a:t>
                      </a:r>
                      <a:endParaRPr kumimoji="0" lang="en-US" sz="1200" b="1" i="0" u="none" strike="noStrike" cap="none" normalizeH="0" baseline="0" dirty="0">
                        <a:ln>
                          <a:noFill/>
                        </a:ln>
                        <a:solidFill>
                          <a:schemeClr val="bg1"/>
                        </a:solidFill>
                        <a:effectLst/>
                        <a:latin typeface="Tw Cen MT" pitchFamily="34" charset="0"/>
                      </a:endParaRPr>
                    </a:p>
                  </a:txBody>
                  <a:tcPr anchor="ctr" horzOverflow="overflow"/>
                </a:tc>
                <a:extLst>
                  <a:ext uri="{0D108BD9-81ED-4DB2-BD59-A6C34878D82A}">
                    <a16:rowId xmlns:a16="http://schemas.microsoft.com/office/drawing/2014/main" val="10000"/>
                  </a:ext>
                </a:extLst>
              </a:tr>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dirty="0">
                          <a:ln>
                            <a:noFill/>
                          </a:ln>
                          <a:effectLst/>
                          <a:latin typeface="Tw Cen MT" pitchFamily="34" charset="0"/>
                        </a:rPr>
                        <a:t>All purpose silicone softener   preparation</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tc>
                <a:extLst>
                  <a:ext uri="{0D108BD9-81ED-4DB2-BD59-A6C34878D82A}">
                    <a16:rowId xmlns:a16="http://schemas.microsoft.com/office/drawing/2014/main" val="10001"/>
                  </a:ext>
                </a:extLst>
              </a:tr>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dirty="0">
                          <a:latin typeface="Tw Cen MT" pitchFamily="34" charset="0"/>
                        </a:rPr>
                        <a:t>Retain original whiteness/brightness of the treated material</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tc>
                <a:extLst>
                  <a:ext uri="{0D108BD9-81ED-4DB2-BD59-A6C34878D82A}">
                    <a16:rowId xmlns:a16="http://schemas.microsoft.com/office/drawing/2014/main" val="10002"/>
                  </a:ext>
                </a:extLst>
              </a:tr>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dirty="0">
                          <a:latin typeface="Tw Cen MT" pitchFamily="34" charset="0"/>
                        </a:rPr>
                        <a:t>Used on Cellulosic, synthetic &amp;</a:t>
                      </a:r>
                      <a:r>
                        <a:rPr lang="en-US" sz="1200" kern="1200" baseline="0" dirty="0">
                          <a:latin typeface="Tw Cen MT" pitchFamily="34" charset="0"/>
                        </a:rPr>
                        <a:t> </a:t>
                      </a:r>
                      <a:r>
                        <a:rPr lang="en-US" sz="1200" kern="1200" dirty="0">
                          <a:latin typeface="Tw Cen MT" pitchFamily="34" charset="0"/>
                        </a:rPr>
                        <a:t>blended fabrics</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tc>
                <a:extLst>
                  <a:ext uri="{0D108BD9-81ED-4DB2-BD59-A6C34878D82A}">
                    <a16:rowId xmlns:a16="http://schemas.microsoft.com/office/drawing/2014/main" val="10003"/>
                  </a:ext>
                </a:extLst>
              </a:tr>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dirty="0">
                          <a:ln>
                            <a:noFill/>
                          </a:ln>
                          <a:effectLst/>
                          <a:latin typeface="Tw Cen MT" pitchFamily="34" charset="0"/>
                        </a:rPr>
                        <a:t>Improves fabric handle &amp; surface smoothness</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tc>
                <a:extLst>
                  <a:ext uri="{0D108BD9-81ED-4DB2-BD59-A6C34878D82A}">
                    <a16:rowId xmlns:a16="http://schemas.microsoft.com/office/drawing/2014/main" val="10004"/>
                  </a:ext>
                </a:extLst>
              </a:tr>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Tw Cen MT" pitchFamily="34" charset="0"/>
                        </a:rPr>
                        <a:t>Superior hydrophilicity &amp; moisture adsorption</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tc>
                <a:extLst>
                  <a:ext uri="{0D108BD9-81ED-4DB2-BD59-A6C34878D82A}">
                    <a16:rowId xmlns:a16="http://schemas.microsoft.com/office/drawing/2014/main" val="10005"/>
                  </a:ext>
                </a:extLst>
              </a:tr>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dirty="0">
                          <a:ln>
                            <a:noFill/>
                          </a:ln>
                          <a:effectLst/>
                          <a:latin typeface="Tw Cen MT" pitchFamily="34" charset="0"/>
                        </a:rPr>
                        <a:t>Suitable for padding &amp; exhaust method</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tc>
                <a:extLst>
                  <a:ext uri="{0D108BD9-81ED-4DB2-BD59-A6C34878D82A}">
                    <a16:rowId xmlns:a16="http://schemas.microsoft.com/office/drawing/2014/main" val="10006"/>
                  </a:ext>
                </a:extLst>
              </a:tr>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dirty="0">
                          <a:ln>
                            <a:noFill/>
                          </a:ln>
                          <a:effectLst/>
                          <a:latin typeface="Tw Cen MT" pitchFamily="34" charset="0"/>
                        </a:rPr>
                        <a:t>APEO/NPEO Free</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tc>
                <a:extLst>
                  <a:ext uri="{0D108BD9-81ED-4DB2-BD59-A6C34878D82A}">
                    <a16:rowId xmlns:a16="http://schemas.microsoft.com/office/drawing/2014/main" val="10007"/>
                  </a:ext>
                </a:extLst>
              </a:tr>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dirty="0">
                          <a:ln>
                            <a:noFill/>
                          </a:ln>
                          <a:effectLst/>
                          <a:latin typeface="Tw Cen MT" pitchFamily="34" charset="0"/>
                        </a:rPr>
                        <a:t>Ultra low yellowing</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tc>
                <a:extLst>
                  <a:ext uri="{0D108BD9-81ED-4DB2-BD59-A6C34878D82A}">
                    <a16:rowId xmlns:a16="http://schemas.microsoft.com/office/drawing/2014/main" val="10008"/>
                  </a:ext>
                </a:extLst>
              </a:tr>
            </a:tbl>
          </a:graphicData>
        </a:graphic>
      </p:graphicFrame>
      <p:graphicFrame>
        <p:nvGraphicFramePr>
          <p:cNvPr id="33827" name="Group 35"/>
          <p:cNvGraphicFramePr>
            <a:graphicFrameLocks noGrp="1"/>
          </p:cNvGraphicFramePr>
          <p:nvPr/>
        </p:nvGraphicFramePr>
        <p:xfrm>
          <a:off x="495300" y="5127623"/>
          <a:ext cx="2667000" cy="2593976"/>
        </p:xfrm>
        <a:graphic>
          <a:graphicData uri="http://schemas.openxmlformats.org/drawingml/2006/table">
            <a:tbl>
              <a:tblPr firstRow="1" bandRow="1">
                <a:effectLst/>
                <a:tableStyleId>{3C2FFA5D-87B4-456A-9821-1D502468CF0F}</a:tableStyleId>
              </a:tblPr>
              <a:tblGrid>
                <a:gridCol w="1276350">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tblGrid>
              <a:tr h="42168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Tw Cen MT" pitchFamily="34" charset="0"/>
                        </a:rPr>
                        <a:t>Typical Characteristics</a:t>
                      </a:r>
                      <a:endParaRPr kumimoji="0" lang="en-US" sz="1200" b="1" i="0" u="none" strike="noStrike" cap="none" normalizeH="0" baseline="0" dirty="0">
                        <a:ln>
                          <a:noFill/>
                        </a:ln>
                        <a:solidFill>
                          <a:srgbClr val="FFFFFF"/>
                        </a:solidFill>
                        <a:effectLst/>
                        <a:latin typeface="Tw Cen MT" pitchFamily="34" charset="0"/>
                      </a:endParaRPr>
                    </a:p>
                  </a:txBody>
                  <a:tcPr anchor="ctr" horzOverflow="overflow"/>
                </a:tc>
                <a:tc hMerge="1">
                  <a:txBody>
                    <a:bodyPr/>
                    <a:lstStyle/>
                    <a:p>
                      <a:endParaRPr lang="en-US"/>
                    </a:p>
                  </a:txBody>
                  <a:tcPr/>
                </a:tc>
                <a:extLst>
                  <a:ext uri="{0D108BD9-81ED-4DB2-BD59-A6C34878D82A}">
                    <a16:rowId xmlns:a16="http://schemas.microsoft.com/office/drawing/2014/main" val="10000"/>
                  </a:ext>
                </a:extLst>
              </a:tr>
              <a:tr h="418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Tw Cen MT" pitchFamily="34" charset="0"/>
                        </a:rPr>
                        <a:t>Appearance</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dirty="0">
                          <a:ln>
                            <a:noFill/>
                          </a:ln>
                          <a:effectLst/>
                          <a:latin typeface="Tw Cen MT" pitchFamily="34" charset="0"/>
                        </a:rPr>
                        <a:t>Clear to Hazy</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tc>
                <a:extLst>
                  <a:ext uri="{0D108BD9-81ED-4DB2-BD59-A6C34878D82A}">
                    <a16:rowId xmlns:a16="http://schemas.microsoft.com/office/drawing/2014/main" val="10001"/>
                  </a:ext>
                </a:extLst>
              </a:tr>
              <a:tr h="4216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dirty="0">
                          <a:ln>
                            <a:noFill/>
                          </a:ln>
                          <a:effectLst/>
                          <a:latin typeface="Tw Cen MT" pitchFamily="34" charset="0"/>
                        </a:rPr>
                        <a:t>Ionic Nature</a:t>
                      </a:r>
                      <a:r>
                        <a:rPr kumimoji="0" lang="en-US" sz="1200" u="none" strike="noStrike" cap="none" normalizeH="0" baseline="0" dirty="0">
                          <a:ln>
                            <a:noFill/>
                          </a:ln>
                          <a:effectLst/>
                          <a:latin typeface="Tw Cen MT" pitchFamily="34" charset="0"/>
                        </a:rPr>
                        <a:t> </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dirty="0">
                          <a:ln>
                            <a:noFill/>
                          </a:ln>
                          <a:effectLst/>
                          <a:latin typeface="Tw Cen MT" pitchFamily="34" charset="0"/>
                        </a:rPr>
                        <a:t>Non-ionic</a:t>
                      </a:r>
                      <a:r>
                        <a:rPr kumimoji="0" lang="en-US" sz="1200" u="none" strike="noStrike" cap="none" normalizeH="0" baseline="0" dirty="0">
                          <a:ln>
                            <a:noFill/>
                          </a:ln>
                          <a:effectLst/>
                          <a:latin typeface="Tw Cen MT" pitchFamily="34" charset="0"/>
                        </a:rPr>
                        <a:t> </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tc>
                <a:extLst>
                  <a:ext uri="{0D108BD9-81ED-4DB2-BD59-A6C34878D82A}">
                    <a16:rowId xmlns:a16="http://schemas.microsoft.com/office/drawing/2014/main" val="10002"/>
                  </a:ext>
                </a:extLst>
              </a:tr>
              <a:tr h="4216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dirty="0">
                          <a:ln>
                            <a:noFill/>
                          </a:ln>
                          <a:effectLst/>
                          <a:latin typeface="Tw Cen MT" pitchFamily="34" charset="0"/>
                        </a:rPr>
                        <a:t>Solubility</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dirty="0">
                          <a:ln>
                            <a:noFill/>
                          </a:ln>
                          <a:effectLst/>
                          <a:latin typeface="Tw Cen MT" pitchFamily="34" charset="0"/>
                        </a:rPr>
                        <a:t>Excellent</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tc>
                <a:extLst>
                  <a:ext uri="{0D108BD9-81ED-4DB2-BD59-A6C34878D82A}">
                    <a16:rowId xmlns:a16="http://schemas.microsoft.com/office/drawing/2014/main" val="10003"/>
                  </a:ext>
                </a:extLst>
              </a:tr>
              <a:tr h="402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dirty="0">
                          <a:ln>
                            <a:noFill/>
                          </a:ln>
                          <a:effectLst/>
                          <a:latin typeface="Tw Cen MT" pitchFamily="34" charset="0"/>
                        </a:rPr>
                        <a:t>pH of 1% Sol.</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Tw Cen MT" pitchFamily="34" charset="0"/>
                        </a:rPr>
                        <a:t>7</a:t>
                      </a:r>
                      <a:r>
                        <a:rPr lang="en-US" sz="1200" kern="1200" dirty="0">
                          <a:latin typeface="Tw Cen MT" pitchFamily="34" charset="0"/>
                          <a:sym typeface="Symbol"/>
                        </a:rPr>
                        <a:t>1</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tc>
                <a:extLst>
                  <a:ext uri="{0D108BD9-81ED-4DB2-BD59-A6C34878D82A}">
                    <a16:rowId xmlns:a16="http://schemas.microsoft.com/office/drawing/2014/main" val="10004"/>
                  </a:ext>
                </a:extLst>
              </a:tr>
              <a:tr h="5079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Tw Cen MT" pitchFamily="34" charset="0"/>
                        </a:rPr>
                        <a:t> </a:t>
                      </a:r>
                      <a:r>
                        <a:rPr kumimoji="0" lang="en-GB" sz="1200" u="none" strike="noStrike" cap="none" normalizeH="0" baseline="0" dirty="0">
                          <a:ln>
                            <a:noFill/>
                          </a:ln>
                          <a:effectLst/>
                          <a:latin typeface="Tw Cen MT" pitchFamily="34" charset="0"/>
                        </a:rPr>
                        <a:t>Application pH</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Tw Cen MT" pitchFamily="34" charset="0"/>
                        </a:rPr>
                        <a:t>6 to 7 </a:t>
                      </a:r>
                      <a:endParaRPr kumimoji="0" lang="en-US" sz="1200" b="0" i="0" u="none" strike="noStrike" cap="none" normalizeH="0" baseline="0" dirty="0">
                        <a:ln>
                          <a:noFill/>
                        </a:ln>
                        <a:solidFill>
                          <a:schemeClr val="tx1"/>
                        </a:solidFill>
                        <a:effectLst/>
                        <a:latin typeface="Tw Cen MT" pitchFamily="34" charset="0"/>
                      </a:endParaRPr>
                    </a:p>
                  </a:txBody>
                  <a:tcPr anchor="ctr" horzOverflow="overflow"/>
                </a:tc>
                <a:extLst>
                  <a:ext uri="{0D108BD9-81ED-4DB2-BD59-A6C34878D82A}">
                    <a16:rowId xmlns:a16="http://schemas.microsoft.com/office/drawing/2014/main" val="10005"/>
                  </a:ext>
                </a:extLst>
              </a:tr>
            </a:tbl>
          </a:graphicData>
        </a:graphic>
      </p:graphicFrame>
      <p:sp>
        <p:nvSpPr>
          <p:cNvPr id="15" name="Rounded Rectangle 14"/>
          <p:cNvSpPr>
            <a:spLocks/>
          </p:cNvSpPr>
          <p:nvPr/>
        </p:nvSpPr>
        <p:spPr>
          <a:xfrm>
            <a:off x="3681413" y="6899275"/>
            <a:ext cx="2667000" cy="822325"/>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600" b="1" dirty="0">
                <a:solidFill>
                  <a:srgbClr val="000000"/>
                </a:solidFill>
                <a:latin typeface="Tw Cen MT" pitchFamily="34" charset="0"/>
              </a:rPr>
              <a:t>Dosage Guidelines</a:t>
            </a:r>
          </a:p>
          <a:p>
            <a:pPr algn="ctr">
              <a:defRPr/>
            </a:pPr>
            <a:r>
              <a:rPr lang="en-US" sz="1400" dirty="0">
                <a:solidFill>
                  <a:srgbClr val="000000"/>
                </a:solidFill>
                <a:latin typeface="Tw Cen MT" pitchFamily="34" charset="0"/>
              </a:rPr>
              <a:t>Exhaust : 1 to 4 % (w.o.f.)</a:t>
            </a:r>
          </a:p>
          <a:p>
            <a:pPr algn="ctr">
              <a:defRPr/>
            </a:pPr>
            <a:r>
              <a:rPr lang="en-US" sz="1400" dirty="0">
                <a:solidFill>
                  <a:srgbClr val="000000"/>
                </a:solidFill>
                <a:latin typeface="Tw Cen MT" pitchFamily="34" charset="0"/>
              </a:rPr>
              <a:t>Padding : 5 to 30 Gpl</a:t>
            </a:r>
          </a:p>
        </p:txBody>
      </p:sp>
      <p:sp>
        <p:nvSpPr>
          <p:cNvPr id="15417" name="TextBox 22"/>
          <p:cNvSpPr txBox="1">
            <a:spLocks noChangeArrowheads="1"/>
          </p:cNvSpPr>
          <p:nvPr/>
        </p:nvSpPr>
        <p:spPr bwMode="auto">
          <a:xfrm>
            <a:off x="419100" y="8002588"/>
            <a:ext cx="5981700" cy="646331"/>
          </a:xfrm>
          <a:prstGeom prst="rect">
            <a:avLst/>
          </a:prstGeom>
          <a:noFill/>
          <a:ln w="9525">
            <a:noFill/>
            <a:miter lim="800000"/>
            <a:headEnd/>
            <a:tailEnd/>
          </a:ln>
        </p:spPr>
        <p:txBody>
          <a:bodyPr>
            <a:spAutoFit/>
          </a:bodyPr>
          <a:lstStyle/>
          <a:p>
            <a:r>
              <a:rPr lang="en-US" sz="1200" b="1" dirty="0">
                <a:latin typeface="Tw Cen MT" pitchFamily="34" charset="0"/>
              </a:rPr>
              <a:t>Microgenix Specialities Private Limited </a:t>
            </a:r>
          </a:p>
          <a:p>
            <a:r>
              <a:rPr lang="en-US" sz="1100" dirty="0">
                <a:latin typeface="Tw Cen MT" pitchFamily="34" charset="0"/>
              </a:rPr>
              <a:t>16,Regent Park, Chief Justice Bunglow Lane, Bodakdev, </a:t>
            </a:r>
            <a:r>
              <a:rPr lang="en-US" sz="1100" dirty="0" err="1">
                <a:latin typeface="Tw Cen MT" pitchFamily="34" charset="0"/>
              </a:rPr>
              <a:t>Ahmedabad</a:t>
            </a:r>
            <a:r>
              <a:rPr lang="en-US" sz="1100" dirty="0">
                <a:latin typeface="Tw Cen MT" pitchFamily="34" charset="0"/>
              </a:rPr>
              <a:t> – 380059 Gujarat, INDIA.</a:t>
            </a:r>
            <a:r>
              <a:rPr lang="en-US" sz="1200" dirty="0">
                <a:latin typeface="Tw Cen MT" pitchFamily="34" charset="0"/>
              </a:rPr>
              <a:t> </a:t>
            </a:r>
          </a:p>
          <a:p>
            <a:r>
              <a:rPr lang="en-US" sz="1200" dirty="0">
                <a:latin typeface="Tw Cen MT" pitchFamily="34" charset="0"/>
              </a:rPr>
              <a:t>Phone : 079 2685 93 48-51 Email – </a:t>
            </a:r>
            <a:r>
              <a:rPr lang="en-US" sz="1200" dirty="0">
                <a:latin typeface="Tw Cen MT" pitchFamily="34" charset="0"/>
                <a:hlinkClick r:id="rId4"/>
              </a:rPr>
              <a:t>info@microgenix.co.in</a:t>
            </a:r>
            <a:r>
              <a:rPr lang="en-US" sz="1200" dirty="0">
                <a:latin typeface="Tw Cen MT" pitchFamily="34" charset="0"/>
              </a:rPr>
              <a:t> ; </a:t>
            </a:r>
            <a:r>
              <a:rPr lang="en-US" sz="1200" dirty="0">
                <a:latin typeface="Tw Cen MT" pitchFamily="34" charset="0"/>
                <a:hlinkClick r:id="rId5"/>
              </a:rPr>
              <a:t>www.microgenix.co.in</a:t>
            </a:r>
            <a:r>
              <a:rPr lang="en-US" sz="1200" dirty="0">
                <a:latin typeface="Tw Cen MT" pitchFamily="34" charset="0"/>
              </a:rPr>
              <a:t>  </a:t>
            </a:r>
          </a:p>
        </p:txBody>
      </p:sp>
      <p:pic>
        <p:nvPicPr>
          <p:cNvPr id="15418" name="Picture 62" descr="Microgenix_Logo_Final"/>
          <p:cNvPicPr>
            <a:picLocks noChangeAspect="1" noChangeArrowheads="1"/>
          </p:cNvPicPr>
          <p:nvPr/>
        </p:nvPicPr>
        <p:blipFill>
          <a:blip r:embed="rId6"/>
          <a:srcRect/>
          <a:stretch>
            <a:fillRect/>
          </a:stretch>
        </p:blipFill>
        <p:spPr bwMode="auto">
          <a:xfrm>
            <a:off x="3775075" y="571500"/>
            <a:ext cx="2413000" cy="236538"/>
          </a:xfrm>
          <a:prstGeom prst="rect">
            <a:avLst/>
          </a:prstGeom>
          <a:noFill/>
          <a:ln w="9525">
            <a:noFill/>
            <a:miter lim="800000"/>
            <a:headEnd/>
            <a:tailEnd/>
          </a:ln>
        </p:spPr>
      </p:pic>
      <p:pic>
        <p:nvPicPr>
          <p:cNvPr id="18" name="Picture 60" descr="D:\New Folder (2)\images\silicons-softners-as-252-250x250.jpg"/>
          <p:cNvPicPr>
            <a:picLocks noChangeAspect="1" noChangeArrowheads="1"/>
          </p:cNvPicPr>
          <p:nvPr/>
        </p:nvPicPr>
        <p:blipFill>
          <a:blip r:embed="rId7"/>
          <a:srcRect/>
          <a:stretch>
            <a:fillRect/>
          </a:stretch>
        </p:blipFill>
        <p:spPr bwMode="auto">
          <a:xfrm>
            <a:off x="506413" y="2324100"/>
            <a:ext cx="2655887" cy="2514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ChangeArrowheads="1"/>
          </p:cNvSpPr>
          <p:nvPr/>
        </p:nvSpPr>
        <p:spPr bwMode="auto">
          <a:xfrm>
            <a:off x="6464300" y="3175"/>
            <a:ext cx="393700" cy="519113"/>
          </a:xfrm>
          <a:prstGeom prst="rect">
            <a:avLst/>
          </a:prstGeom>
          <a:noFill/>
          <a:ln w="9525">
            <a:noFill/>
            <a:miter lim="800000"/>
            <a:headEnd/>
            <a:tailEnd/>
          </a:ln>
        </p:spPr>
        <p:txBody>
          <a:bodyPr wrap="none" anchor="ctr">
            <a:spAutoFit/>
          </a:bodyPr>
          <a:lstStyle/>
          <a:p>
            <a:pPr algn="r"/>
            <a:r>
              <a:rPr lang="en-US" sz="2800" b="1" dirty="0">
                <a:solidFill>
                  <a:srgbClr val="FF0000"/>
                </a:solidFill>
                <a:latin typeface="Tahoma" pitchFamily="34" charset="0"/>
                <a:ea typeface="Times New Roman" pitchFamily="18" charset="0"/>
                <a:cs typeface="Tahoma" pitchFamily="34" charset="0"/>
              </a:rPr>
              <a:t>  </a:t>
            </a:r>
            <a:endParaRPr lang="en-US" dirty="0">
              <a:solidFill>
                <a:srgbClr val="FF0000"/>
              </a:solidFill>
              <a:latin typeface="Tw Cen MT" pitchFamily="34" charset="0"/>
              <a:ea typeface="Times New Roman" pitchFamily="18" charset="0"/>
              <a:cs typeface="Tahoma" pitchFamily="34" charset="0"/>
            </a:endParaRPr>
          </a:p>
        </p:txBody>
      </p:sp>
      <p:sp>
        <p:nvSpPr>
          <p:cNvPr id="36867" name="Rectangle 17"/>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dirty="0">
              <a:latin typeface="Tw Cen MT" pitchFamily="34" charset="0"/>
            </a:endParaRPr>
          </a:p>
        </p:txBody>
      </p:sp>
      <p:sp>
        <p:nvSpPr>
          <p:cNvPr id="36868"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dirty="0">
              <a:latin typeface="Tw Cen MT" pitchFamily="34" charset="0"/>
            </a:endParaRPr>
          </a:p>
        </p:txBody>
      </p:sp>
      <p:sp>
        <p:nvSpPr>
          <p:cNvPr id="36869" name="TextBox 26"/>
          <p:cNvSpPr txBox="1">
            <a:spLocks noChangeArrowheads="1"/>
          </p:cNvSpPr>
          <p:nvPr/>
        </p:nvSpPr>
        <p:spPr bwMode="auto">
          <a:xfrm>
            <a:off x="228600" y="4267200"/>
            <a:ext cx="184150" cy="366713"/>
          </a:xfrm>
          <a:prstGeom prst="rect">
            <a:avLst/>
          </a:prstGeom>
          <a:noFill/>
          <a:ln w="9525">
            <a:noFill/>
            <a:miter lim="800000"/>
            <a:headEnd/>
            <a:tailEnd/>
          </a:ln>
        </p:spPr>
        <p:txBody>
          <a:bodyPr wrap="none">
            <a:spAutoFit/>
          </a:bodyPr>
          <a:lstStyle/>
          <a:p>
            <a:endParaRPr lang="en-US" dirty="0">
              <a:latin typeface="Tw Cen MT" pitchFamily="34" charset="0"/>
            </a:endParaRPr>
          </a:p>
        </p:txBody>
      </p:sp>
      <p:sp>
        <p:nvSpPr>
          <p:cNvPr id="15" name="Rounded Rectangle 14"/>
          <p:cNvSpPr>
            <a:spLocks/>
          </p:cNvSpPr>
          <p:nvPr/>
        </p:nvSpPr>
        <p:spPr>
          <a:xfrm>
            <a:off x="3681413" y="6629400"/>
            <a:ext cx="2667000" cy="822325"/>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600" b="1" dirty="0">
                <a:solidFill>
                  <a:srgbClr val="000000"/>
                </a:solidFill>
                <a:latin typeface="Tw Cen MT" pitchFamily="34" charset="0"/>
              </a:rPr>
              <a:t>Dosage Guidelines</a:t>
            </a:r>
          </a:p>
          <a:p>
            <a:pPr algn="ctr">
              <a:defRPr/>
            </a:pPr>
            <a:r>
              <a:rPr lang="en-US" sz="1600" b="1" dirty="0">
                <a:solidFill>
                  <a:srgbClr val="000000"/>
                </a:solidFill>
                <a:latin typeface="Tw Cen MT" pitchFamily="34" charset="0"/>
              </a:rPr>
              <a:t>0.5 to 4 % (w.o.f)</a:t>
            </a:r>
          </a:p>
        </p:txBody>
      </p:sp>
      <p:sp>
        <p:nvSpPr>
          <p:cNvPr id="36871" name="Text Box 2"/>
          <p:cNvSpPr txBox="1">
            <a:spLocks noChangeArrowheads="1"/>
          </p:cNvSpPr>
          <p:nvPr/>
        </p:nvSpPr>
        <p:spPr bwMode="auto">
          <a:xfrm>
            <a:off x="304800" y="8724900"/>
            <a:ext cx="6227763" cy="342900"/>
          </a:xfrm>
          <a:prstGeom prst="rect">
            <a:avLst/>
          </a:prstGeom>
          <a:solidFill>
            <a:srgbClr val="FFFFFF"/>
          </a:solidFill>
          <a:ln w="9525">
            <a:noFill/>
            <a:miter lim="800000"/>
            <a:headEnd/>
            <a:tailEnd/>
          </a:ln>
        </p:spPr>
        <p:txBody>
          <a:bodyPr/>
          <a:lstStyle/>
          <a:p>
            <a:pPr>
              <a:spcAft>
                <a:spcPts val="1000"/>
              </a:spcAft>
            </a:pPr>
            <a:r>
              <a:rPr lang="en-US" sz="600" b="1" dirty="0">
                <a:latin typeface="Times New Roman" pitchFamily="18" charset="0"/>
              </a:rPr>
              <a:t>Disclaimer:</a:t>
            </a:r>
            <a:r>
              <a:rPr lang="en-US" sz="600" dirty="0">
                <a:latin typeface="Times New Roman" pitchFamily="18" charset="0"/>
              </a:rPr>
              <a:t> The information contained herein is correct to the best of our knowledge. Your attention is directed to the pertinent Technical Bulletin or Material Safety Data Sheets for the products mentioned herein. No warranty, express or implied, including warranties of merchantability or fitness for a particular purpose are made with respect to the products described herein.</a:t>
            </a:r>
            <a:endParaRPr lang="en-US" sz="1000" dirty="0">
              <a:latin typeface="Times New Roman" pitchFamily="18" charset="0"/>
            </a:endParaRPr>
          </a:p>
          <a:p>
            <a:endParaRPr lang="en-US" sz="1400" dirty="0"/>
          </a:p>
        </p:txBody>
      </p:sp>
      <p:sp>
        <p:nvSpPr>
          <p:cNvPr id="36872" name="Rectangle 22"/>
          <p:cNvSpPr>
            <a:spLocks noChangeArrowheads="1"/>
          </p:cNvSpPr>
          <p:nvPr/>
        </p:nvSpPr>
        <p:spPr bwMode="auto">
          <a:xfrm>
            <a:off x="3659188" y="923925"/>
            <a:ext cx="2614612" cy="550863"/>
          </a:xfrm>
          <a:prstGeom prst="rect">
            <a:avLst/>
          </a:prstGeom>
          <a:noFill/>
          <a:ln w="9525">
            <a:noFill/>
            <a:miter lim="800000"/>
            <a:headEnd/>
            <a:tailEnd/>
          </a:ln>
        </p:spPr>
        <p:txBody>
          <a:bodyPr anchor="ctr">
            <a:spAutoFit/>
          </a:bodyPr>
          <a:lstStyle/>
          <a:p>
            <a:pPr algn="ctr">
              <a:tabLst>
                <a:tab pos="2743200" algn="ctr"/>
                <a:tab pos="5486400" algn="r"/>
              </a:tabLst>
            </a:pPr>
            <a:r>
              <a:rPr lang="en-US" sz="1100" dirty="0">
                <a:latin typeface="Copperplate Gothic Light" pitchFamily="34" charset="0"/>
                <a:ea typeface="Times New Roman" pitchFamily="18" charset="0"/>
                <a:cs typeface="Arial" pitchFamily="34" charset="0"/>
              </a:rPr>
              <a:t>SPECIALITIES PRIVATE LIMITED</a:t>
            </a:r>
          </a:p>
          <a:p>
            <a:pPr algn="ctr">
              <a:tabLst>
                <a:tab pos="2743200" algn="ctr"/>
                <a:tab pos="5486400" algn="r"/>
              </a:tabLst>
            </a:pPr>
            <a:endParaRPr lang="en-US" sz="800" dirty="0">
              <a:latin typeface="Copperplate Gothic Light" pitchFamily="34" charset="0"/>
              <a:ea typeface="Times New Roman" pitchFamily="18" charset="0"/>
              <a:cs typeface="Arial" pitchFamily="34" charset="0"/>
            </a:endParaRPr>
          </a:p>
          <a:p>
            <a:pPr algn="ctr">
              <a:tabLst>
                <a:tab pos="2743200" algn="ctr"/>
                <a:tab pos="5486400" algn="r"/>
              </a:tabLst>
            </a:pPr>
            <a:r>
              <a:rPr lang="en-US" sz="1100" b="1" dirty="0">
                <a:latin typeface="Tw Cen MT" pitchFamily="34" charset="0"/>
                <a:ea typeface="Times New Roman" pitchFamily="18" charset="0"/>
                <a:cs typeface="Arial" pitchFamily="34" charset="0"/>
              </a:rPr>
              <a:t>An ISO 9001 : 2008 Certified  Company</a:t>
            </a:r>
          </a:p>
        </p:txBody>
      </p:sp>
      <p:sp>
        <p:nvSpPr>
          <p:cNvPr id="36873" name="AutoShape 2"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sp>
        <p:nvSpPr>
          <p:cNvPr id="36874" name="AutoShape 4"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sp>
        <p:nvSpPr>
          <p:cNvPr id="36875" name="AutoShape 6"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graphicFrame>
        <p:nvGraphicFramePr>
          <p:cNvPr id="23" name="Table 22"/>
          <p:cNvGraphicFramePr>
            <a:graphicFrameLocks noGrp="1"/>
          </p:cNvGraphicFramePr>
          <p:nvPr/>
        </p:nvGraphicFramePr>
        <p:xfrm>
          <a:off x="3681413" y="2324100"/>
          <a:ext cx="2667000" cy="415290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tblGrid>
              <a:tr h="4161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a:ln>
                            <a:noFill/>
                          </a:ln>
                          <a:solidFill>
                            <a:schemeClr val="bg1"/>
                          </a:solidFill>
                          <a:effectLst/>
                          <a:latin typeface="Tw Cen MT" pitchFamily="34" charset="0"/>
                          <a:ea typeface="Times New Roman" pitchFamily="18" charset="0"/>
                          <a:cs typeface="Times New Roman" pitchFamily="18" charset="0"/>
                        </a:rPr>
                        <a:t>Product Highlights</a:t>
                      </a:r>
                      <a:endParaRPr kumimoji="0" lang="en-US" sz="1200" b="1" i="0" u="none" strike="noStrike" cap="none" normalizeH="0" baseline="0" dirty="0">
                        <a:ln>
                          <a:noFill/>
                        </a:ln>
                        <a:solidFill>
                          <a:schemeClr val="bg1"/>
                        </a:solidFill>
                        <a:effectLst/>
                        <a:latin typeface="Tw Cen MT" pitchFamily="34" charset="0"/>
                      </a:endParaRPr>
                    </a:p>
                  </a:txBody>
                  <a:tcPr anchor="ctr"/>
                </a:tc>
                <a:extLst>
                  <a:ext uri="{0D108BD9-81ED-4DB2-BD59-A6C34878D82A}">
                    <a16:rowId xmlns:a16="http://schemas.microsoft.com/office/drawing/2014/main" val="10000"/>
                  </a:ext>
                </a:extLst>
              </a:tr>
              <a:tr h="4964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dk1"/>
                          </a:solidFill>
                          <a:latin typeface="Tw Cen MT" pitchFamily="34" charset="0"/>
                          <a:ea typeface="+mn-ea"/>
                          <a:cs typeface="+mn-cs"/>
                        </a:rPr>
                        <a:t>Effectively cleans soiled &amp; stained textile material</a:t>
                      </a:r>
                      <a:endParaRPr kumimoji="0" lang="en-US" sz="1200" kern="1200" dirty="0">
                        <a:solidFill>
                          <a:schemeClr val="dk1"/>
                        </a:solidFill>
                        <a:latin typeface="Tw Cen MT" pitchFamily="34" charset="0"/>
                        <a:ea typeface="+mn-ea"/>
                        <a:cs typeface="+mn-cs"/>
                      </a:endParaRPr>
                    </a:p>
                  </a:txBody>
                  <a:tcPr anchor="ctr"/>
                </a:tc>
                <a:extLst>
                  <a:ext uri="{0D108BD9-81ED-4DB2-BD59-A6C34878D82A}">
                    <a16:rowId xmlns:a16="http://schemas.microsoft.com/office/drawing/2014/main" val="10001"/>
                  </a:ext>
                </a:extLst>
              </a:tr>
              <a:tr h="4964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dk1"/>
                          </a:solidFill>
                          <a:latin typeface="Tw Cen MT" pitchFamily="34" charset="0"/>
                          <a:ea typeface="+mn-ea"/>
                          <a:cs typeface="+mn-cs"/>
                        </a:rPr>
                        <a:t>Improves brightness when used on dyed fabrics</a:t>
                      </a:r>
                      <a:endParaRPr kumimoji="0" lang="en-US" sz="1200" kern="1200" dirty="0">
                        <a:solidFill>
                          <a:schemeClr val="dk1"/>
                        </a:solidFill>
                        <a:latin typeface="Tw Cen MT" pitchFamily="34" charset="0"/>
                        <a:ea typeface="+mn-ea"/>
                        <a:cs typeface="+mn-cs"/>
                      </a:endParaRPr>
                    </a:p>
                  </a:txBody>
                  <a:tcPr anchor="ctr"/>
                </a:tc>
                <a:extLst>
                  <a:ext uri="{0D108BD9-81ED-4DB2-BD59-A6C34878D82A}">
                    <a16:rowId xmlns:a16="http://schemas.microsoft.com/office/drawing/2014/main" val="10002"/>
                  </a:ext>
                </a:extLst>
              </a:tr>
              <a:tr h="5826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dk1"/>
                          </a:solidFill>
                          <a:latin typeface="Tw Cen MT" pitchFamily="34" charset="0"/>
                          <a:ea typeface="+mn-ea"/>
                          <a:cs typeface="+mn-cs"/>
                        </a:rPr>
                        <a:t>Improves whiteness when used on white fabrics</a:t>
                      </a:r>
                      <a:endParaRPr kumimoji="0" lang="en-US" sz="1200" kern="1200" dirty="0">
                        <a:solidFill>
                          <a:schemeClr val="dk1"/>
                        </a:solidFill>
                        <a:latin typeface="Tw Cen MT" pitchFamily="34" charset="0"/>
                        <a:ea typeface="+mn-ea"/>
                        <a:cs typeface="+mn-cs"/>
                      </a:endParaRPr>
                    </a:p>
                  </a:txBody>
                  <a:tcPr anchor="ctr"/>
                </a:tc>
                <a:extLst>
                  <a:ext uri="{0D108BD9-81ED-4DB2-BD59-A6C34878D82A}">
                    <a16:rowId xmlns:a16="http://schemas.microsoft.com/office/drawing/2014/main" val="10003"/>
                  </a:ext>
                </a:extLst>
              </a:tr>
              <a:tr h="4964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dk1"/>
                          </a:solidFill>
                          <a:latin typeface="Tw Cen MT" pitchFamily="34" charset="0"/>
                          <a:ea typeface="+mn-ea"/>
                          <a:cs typeface="+mn-cs"/>
                        </a:rPr>
                        <a:t>Removes residual dyestuff if used post dyeing</a:t>
                      </a:r>
                      <a:endParaRPr kumimoji="0" lang="en-US" sz="1200" kern="1200" dirty="0">
                        <a:solidFill>
                          <a:schemeClr val="dk1"/>
                        </a:solidFill>
                        <a:latin typeface="Tw Cen MT" pitchFamily="34" charset="0"/>
                        <a:ea typeface="+mn-ea"/>
                        <a:cs typeface="+mn-cs"/>
                      </a:endParaRPr>
                    </a:p>
                  </a:txBody>
                  <a:tcPr anchor="ctr"/>
                </a:tc>
                <a:extLst>
                  <a:ext uri="{0D108BD9-81ED-4DB2-BD59-A6C34878D82A}">
                    <a16:rowId xmlns:a16="http://schemas.microsoft.com/office/drawing/2014/main" val="10004"/>
                  </a:ext>
                </a:extLst>
              </a:tr>
              <a:tr h="416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dk1"/>
                          </a:solidFill>
                          <a:latin typeface="Tw Cen MT" pitchFamily="34" charset="0"/>
                          <a:ea typeface="+mn-ea"/>
                          <a:cs typeface="+mn-cs"/>
                        </a:rPr>
                        <a:t>Highly effective back-staining stripper</a:t>
                      </a:r>
                      <a:endParaRPr kumimoji="0" lang="en-US" sz="1200" kern="1200" dirty="0">
                        <a:solidFill>
                          <a:schemeClr val="dk1"/>
                        </a:solidFill>
                        <a:latin typeface="Tw Cen MT" pitchFamily="34" charset="0"/>
                        <a:ea typeface="+mn-ea"/>
                        <a:cs typeface="+mn-cs"/>
                      </a:endParaRPr>
                    </a:p>
                  </a:txBody>
                  <a:tcPr anchor="ctr"/>
                </a:tc>
                <a:extLst>
                  <a:ext uri="{0D108BD9-81ED-4DB2-BD59-A6C34878D82A}">
                    <a16:rowId xmlns:a16="http://schemas.microsoft.com/office/drawing/2014/main" val="10005"/>
                  </a:ext>
                </a:extLst>
              </a:tr>
              <a:tr h="416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dk1"/>
                          </a:solidFill>
                          <a:latin typeface="Tw Cen MT" pitchFamily="34" charset="0"/>
                          <a:ea typeface="+mn-ea"/>
                          <a:cs typeface="+mn-cs"/>
                        </a:rPr>
                        <a:t>Enhanced cleaning action</a:t>
                      </a:r>
                      <a:endParaRPr kumimoji="0" lang="en-US" sz="1200" kern="1200" dirty="0">
                        <a:solidFill>
                          <a:schemeClr val="dk1"/>
                        </a:solidFill>
                        <a:latin typeface="Tw Cen MT" pitchFamily="34" charset="0"/>
                        <a:ea typeface="+mn-ea"/>
                        <a:cs typeface="+mn-cs"/>
                      </a:endParaRPr>
                    </a:p>
                  </a:txBody>
                  <a:tcPr anchor="ctr"/>
                </a:tc>
                <a:extLst>
                  <a:ext uri="{0D108BD9-81ED-4DB2-BD59-A6C34878D82A}">
                    <a16:rowId xmlns:a16="http://schemas.microsoft.com/office/drawing/2014/main" val="10006"/>
                  </a:ext>
                </a:extLst>
              </a:tr>
              <a:tr h="41618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kern="1200" baseline="0" dirty="0">
                          <a:solidFill>
                            <a:schemeClr val="dk1"/>
                          </a:solidFill>
                          <a:latin typeface="Tw Cen MT" pitchFamily="34" charset="0"/>
                          <a:ea typeface="+mn-ea"/>
                          <a:cs typeface="+mn-cs"/>
                        </a:rPr>
                        <a:t>Effective neutralizer / LABSA free</a:t>
                      </a:r>
                      <a:endParaRPr kumimoji="0" lang="en-US" sz="1200" kern="1200" dirty="0">
                        <a:solidFill>
                          <a:schemeClr val="dk1"/>
                        </a:solidFill>
                        <a:latin typeface="Tw Cen MT" pitchFamily="34" charset="0"/>
                        <a:ea typeface="+mn-ea"/>
                        <a:cs typeface="+mn-cs"/>
                      </a:endParaRPr>
                    </a:p>
                  </a:txBody>
                  <a:tcPr anchor="ctr"/>
                </a:tc>
                <a:extLst>
                  <a:ext uri="{0D108BD9-81ED-4DB2-BD59-A6C34878D82A}">
                    <a16:rowId xmlns:a16="http://schemas.microsoft.com/office/drawing/2014/main" val="10007"/>
                  </a:ext>
                </a:extLst>
              </a:tr>
              <a:tr h="416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dk1"/>
                          </a:solidFill>
                          <a:latin typeface="Tw Cen MT" pitchFamily="34" charset="0"/>
                          <a:ea typeface="+mn-ea"/>
                          <a:cs typeface="+mn-cs"/>
                        </a:rPr>
                        <a:t>APEO/NPEO free</a:t>
                      </a:r>
                      <a:endParaRPr kumimoji="0" lang="en-US" sz="1200" kern="1200" dirty="0">
                        <a:solidFill>
                          <a:schemeClr val="dk1"/>
                        </a:solidFill>
                        <a:latin typeface="Tw Cen MT" pitchFamily="34" charset="0"/>
                        <a:ea typeface="+mn-ea"/>
                        <a:cs typeface="+mn-cs"/>
                      </a:endParaRPr>
                    </a:p>
                  </a:txBody>
                  <a:tcPr anchor="ctr"/>
                </a:tc>
                <a:extLst>
                  <a:ext uri="{0D108BD9-81ED-4DB2-BD59-A6C34878D82A}">
                    <a16:rowId xmlns:a16="http://schemas.microsoft.com/office/drawing/2014/main" val="10008"/>
                  </a:ext>
                </a:extLst>
              </a:tr>
            </a:tbl>
          </a:graphicData>
        </a:graphic>
      </p:graphicFrame>
      <p:graphicFrame>
        <p:nvGraphicFramePr>
          <p:cNvPr id="24" name="Table 23"/>
          <p:cNvGraphicFramePr>
            <a:graphicFrameLocks noGrp="1"/>
          </p:cNvGraphicFramePr>
          <p:nvPr/>
        </p:nvGraphicFramePr>
        <p:xfrm>
          <a:off x="495300" y="5127625"/>
          <a:ext cx="2667000" cy="2324096"/>
        </p:xfrm>
        <a:graphic>
          <a:graphicData uri="http://schemas.openxmlformats.org/drawingml/2006/table">
            <a:tbl>
              <a:tblPr firstRow="1" bandRow="1">
                <a:tableStyleId>{5C22544A-7EE6-4342-B048-85BDC9FD1C3A}</a:tableStyleId>
              </a:tblPr>
              <a:tblGrid>
                <a:gridCol w="1276350">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tblGrid>
              <a:tr h="290512">
                <a:tc gridSpan="2">
                  <a:txBody>
                    <a:bodyPr/>
                    <a:lstStyle/>
                    <a:p>
                      <a:pPr algn="ctr"/>
                      <a:r>
                        <a:rPr lang="en-US" sz="1200" dirty="0">
                          <a:latin typeface="Tw Cen MT" pitchFamily="34" charset="0"/>
                        </a:rPr>
                        <a:t>Typical Characteristics</a:t>
                      </a:r>
                    </a:p>
                  </a:txBody>
                  <a:tcPr/>
                </a:tc>
                <a:tc hMerge="1">
                  <a:txBody>
                    <a:bodyPr/>
                    <a:lstStyle/>
                    <a:p>
                      <a:endParaRPr lang="en-US" dirty="0"/>
                    </a:p>
                  </a:txBody>
                  <a:tcPr/>
                </a:tc>
                <a:extLst>
                  <a:ext uri="{0D108BD9-81ED-4DB2-BD59-A6C34878D82A}">
                    <a16:rowId xmlns:a16="http://schemas.microsoft.com/office/drawing/2014/main" val="10000"/>
                  </a:ext>
                </a:extLst>
              </a:tr>
              <a:tr h="290512">
                <a:tc>
                  <a:txBody>
                    <a:bodyPr/>
                    <a:lstStyle/>
                    <a:p>
                      <a:pPr algn="l"/>
                      <a:r>
                        <a:rPr lang="en-US" sz="1200" dirty="0">
                          <a:latin typeface="Tw Cen MT" pitchFamily="34" charset="0"/>
                        </a:rPr>
                        <a:t>Appearance</a:t>
                      </a:r>
                    </a:p>
                  </a:txBody>
                  <a:tcPr anchor="ctr"/>
                </a:tc>
                <a:tc>
                  <a:txBody>
                    <a:bodyPr/>
                    <a:lstStyle/>
                    <a:p>
                      <a:pPr algn="l"/>
                      <a:r>
                        <a:rPr lang="en-US" sz="1200" dirty="0">
                          <a:latin typeface="Tw Cen MT" pitchFamily="34" charset="0"/>
                        </a:rPr>
                        <a:t>Free Flowing Liquid</a:t>
                      </a:r>
                    </a:p>
                  </a:txBody>
                  <a:tcPr anchor="ctr"/>
                </a:tc>
                <a:extLst>
                  <a:ext uri="{0D108BD9-81ED-4DB2-BD59-A6C34878D82A}">
                    <a16:rowId xmlns:a16="http://schemas.microsoft.com/office/drawing/2014/main" val="10001"/>
                  </a:ext>
                </a:extLst>
              </a:tr>
              <a:tr h="290512">
                <a:tc>
                  <a:txBody>
                    <a:bodyPr/>
                    <a:lstStyle/>
                    <a:p>
                      <a:pPr algn="l"/>
                      <a:r>
                        <a:rPr lang="en-US" sz="1200" kern="1200" baseline="0" dirty="0">
                          <a:solidFill>
                            <a:schemeClr val="dk1"/>
                          </a:solidFill>
                          <a:latin typeface="Tw Cen MT" pitchFamily="34" charset="0"/>
                          <a:ea typeface="+mn-ea"/>
                          <a:cs typeface="+mn-cs"/>
                        </a:rPr>
                        <a:t>Odor</a:t>
                      </a:r>
                      <a:endParaRPr lang="en-US" sz="1200" dirty="0">
                        <a:latin typeface="Tw Cen MT" pitchFamily="34" charset="0"/>
                      </a:endParaRPr>
                    </a:p>
                  </a:txBody>
                  <a:tcPr anchor="ctr"/>
                </a:tc>
                <a:tc>
                  <a:txBody>
                    <a:bodyPr/>
                    <a:lstStyle/>
                    <a:p>
                      <a:pPr algn="l"/>
                      <a:r>
                        <a:rPr lang="en-US" sz="1200" kern="1200" baseline="0" dirty="0">
                          <a:solidFill>
                            <a:schemeClr val="dk1"/>
                          </a:solidFill>
                          <a:latin typeface="Tw Cen MT" pitchFamily="34" charset="0"/>
                          <a:ea typeface="+mn-ea"/>
                          <a:cs typeface="+mn-cs"/>
                        </a:rPr>
                        <a:t>Negligible</a:t>
                      </a:r>
                      <a:endParaRPr lang="en-US" sz="1200" dirty="0">
                        <a:latin typeface="Tw Cen MT" pitchFamily="34" charset="0"/>
                      </a:endParaRPr>
                    </a:p>
                  </a:txBody>
                  <a:tcPr anchor="ctr"/>
                </a:tc>
                <a:extLst>
                  <a:ext uri="{0D108BD9-81ED-4DB2-BD59-A6C34878D82A}">
                    <a16:rowId xmlns:a16="http://schemas.microsoft.com/office/drawing/2014/main" val="10002"/>
                  </a:ext>
                </a:extLst>
              </a:tr>
              <a:tr h="290512">
                <a:tc>
                  <a:txBody>
                    <a:bodyPr/>
                    <a:lstStyle/>
                    <a:p>
                      <a:pPr algn="l"/>
                      <a:r>
                        <a:rPr lang="en-US" sz="1200" kern="1200" baseline="0" dirty="0">
                          <a:solidFill>
                            <a:schemeClr val="dk1"/>
                          </a:solidFill>
                          <a:latin typeface="Tw Cen MT" pitchFamily="34" charset="0"/>
                          <a:ea typeface="+mn-ea"/>
                          <a:cs typeface="+mn-cs"/>
                        </a:rPr>
                        <a:t>Solubility</a:t>
                      </a:r>
                      <a:endParaRPr lang="en-US" sz="1200" dirty="0">
                        <a:latin typeface="Tw Cen MT" pitchFamily="34" charset="0"/>
                      </a:endParaRPr>
                    </a:p>
                  </a:txBody>
                  <a:tcPr anchor="ctr"/>
                </a:tc>
                <a:tc>
                  <a:txBody>
                    <a:bodyPr/>
                    <a:lstStyle/>
                    <a:p>
                      <a:pPr algn="l"/>
                      <a:r>
                        <a:rPr lang="en-US" sz="1200" kern="1200" baseline="0" dirty="0">
                          <a:solidFill>
                            <a:schemeClr val="dk1"/>
                          </a:solidFill>
                          <a:latin typeface="Tw Cen MT" pitchFamily="34" charset="0"/>
                          <a:ea typeface="+mn-ea"/>
                          <a:cs typeface="+mn-cs"/>
                        </a:rPr>
                        <a:t>Partial</a:t>
                      </a:r>
                      <a:endParaRPr lang="en-US" sz="1200" dirty="0">
                        <a:latin typeface="Tw Cen MT" pitchFamily="34" charset="0"/>
                      </a:endParaRPr>
                    </a:p>
                  </a:txBody>
                  <a:tcPr anchor="ctr"/>
                </a:tc>
                <a:extLst>
                  <a:ext uri="{0D108BD9-81ED-4DB2-BD59-A6C34878D82A}">
                    <a16:rowId xmlns:a16="http://schemas.microsoft.com/office/drawing/2014/main" val="10003"/>
                  </a:ext>
                </a:extLst>
              </a:tr>
              <a:tr h="290512">
                <a:tc>
                  <a:txBody>
                    <a:bodyPr/>
                    <a:lstStyle/>
                    <a:p>
                      <a:pPr algn="l"/>
                      <a:r>
                        <a:rPr lang="en-US" sz="1200" dirty="0">
                          <a:latin typeface="Tw Cen MT" pitchFamily="34" charset="0"/>
                        </a:rPr>
                        <a:t>pH</a:t>
                      </a:r>
                    </a:p>
                  </a:txBody>
                  <a:tcPr anchor="ctr"/>
                </a:tc>
                <a:tc>
                  <a:txBody>
                    <a:bodyPr/>
                    <a:lstStyle/>
                    <a:p>
                      <a:pPr algn="l"/>
                      <a:r>
                        <a:rPr lang="en-US" sz="1200" dirty="0">
                          <a:latin typeface="Tw Cen MT" pitchFamily="34" charset="0"/>
                        </a:rPr>
                        <a:t>No need to adjust</a:t>
                      </a:r>
                    </a:p>
                  </a:txBody>
                  <a:tcPr anchor="ctr"/>
                </a:tc>
                <a:extLst>
                  <a:ext uri="{0D108BD9-81ED-4DB2-BD59-A6C34878D82A}">
                    <a16:rowId xmlns:a16="http://schemas.microsoft.com/office/drawing/2014/main" val="10004"/>
                  </a:ext>
                </a:extLst>
              </a:tr>
              <a:tr h="290512">
                <a:tc>
                  <a:txBody>
                    <a:bodyPr/>
                    <a:lstStyle/>
                    <a:p>
                      <a:pPr algn="l"/>
                      <a:r>
                        <a:rPr lang="en-US" sz="1200" dirty="0">
                          <a:latin typeface="Tw Cen MT" pitchFamily="34" charset="0"/>
                        </a:rPr>
                        <a:t>Temperature</a:t>
                      </a:r>
                    </a:p>
                  </a:txBody>
                  <a:tcPr anchor="ctr"/>
                </a:tc>
                <a:tc>
                  <a:txBody>
                    <a:bodyPr/>
                    <a:lstStyle/>
                    <a:p>
                      <a:pPr algn="l"/>
                      <a:r>
                        <a:rPr lang="en-US" sz="1200" dirty="0">
                          <a:latin typeface="Tw Cen MT" pitchFamily="34" charset="0"/>
                        </a:rPr>
                        <a:t>35-40°C</a:t>
                      </a:r>
                    </a:p>
                  </a:txBody>
                  <a:tcPr anchor="ctr"/>
                </a:tc>
                <a:extLst>
                  <a:ext uri="{0D108BD9-81ED-4DB2-BD59-A6C34878D82A}">
                    <a16:rowId xmlns:a16="http://schemas.microsoft.com/office/drawing/2014/main" val="10005"/>
                  </a:ext>
                </a:extLst>
              </a:tr>
              <a:tr h="290512">
                <a:tc>
                  <a:txBody>
                    <a:bodyPr/>
                    <a:lstStyle/>
                    <a:p>
                      <a:pPr algn="l"/>
                      <a:r>
                        <a:rPr lang="en-US" sz="1200" dirty="0">
                          <a:latin typeface="Tw Cen MT" pitchFamily="34" charset="0"/>
                        </a:rPr>
                        <a:t>Liquor</a:t>
                      </a:r>
                      <a:r>
                        <a:rPr lang="en-US" sz="1200" baseline="0" dirty="0">
                          <a:latin typeface="Tw Cen MT" pitchFamily="34" charset="0"/>
                        </a:rPr>
                        <a:t> ratio</a:t>
                      </a:r>
                      <a:endParaRPr lang="en-US" sz="1200" dirty="0">
                        <a:latin typeface="Tw Cen MT" pitchFamily="34" charset="0"/>
                      </a:endParaRPr>
                    </a:p>
                  </a:txBody>
                  <a:tcPr anchor="ctr"/>
                </a:tc>
                <a:tc>
                  <a:txBody>
                    <a:bodyPr/>
                    <a:lstStyle/>
                    <a:p>
                      <a:pPr algn="l"/>
                      <a:r>
                        <a:rPr lang="en-US" sz="1200" dirty="0">
                          <a:latin typeface="Tw Cen MT" pitchFamily="34" charset="0"/>
                        </a:rPr>
                        <a:t>1 : 6/8/10</a:t>
                      </a:r>
                      <a:r>
                        <a:rPr lang="en-US" sz="1200" baseline="0" dirty="0">
                          <a:latin typeface="Tw Cen MT" pitchFamily="34" charset="0"/>
                        </a:rPr>
                        <a:t> (Kg)</a:t>
                      </a:r>
                      <a:endParaRPr lang="en-US" sz="1200" dirty="0">
                        <a:latin typeface="Tw Cen MT" pitchFamily="34" charset="0"/>
                      </a:endParaRPr>
                    </a:p>
                  </a:txBody>
                  <a:tcPr anchor="ctr"/>
                </a:tc>
                <a:extLst>
                  <a:ext uri="{0D108BD9-81ED-4DB2-BD59-A6C34878D82A}">
                    <a16:rowId xmlns:a16="http://schemas.microsoft.com/office/drawing/2014/main" val="10006"/>
                  </a:ext>
                </a:extLst>
              </a:tr>
              <a:tr h="290512">
                <a:tc>
                  <a:txBody>
                    <a:bodyPr/>
                    <a:lstStyle/>
                    <a:p>
                      <a:pPr algn="l"/>
                      <a:r>
                        <a:rPr lang="en-US" sz="1200" dirty="0">
                          <a:latin typeface="Tw Cen MT" pitchFamily="34" charset="0"/>
                        </a:rPr>
                        <a:t>Time </a:t>
                      </a:r>
                    </a:p>
                  </a:txBody>
                  <a:tcPr anchor="ctr"/>
                </a:tc>
                <a:tc>
                  <a:txBody>
                    <a:bodyPr/>
                    <a:lstStyle/>
                    <a:p>
                      <a:pPr algn="l"/>
                      <a:r>
                        <a:rPr lang="en-US" sz="1200" dirty="0">
                          <a:latin typeface="Tw Cen MT" pitchFamily="34" charset="0"/>
                        </a:rPr>
                        <a:t>10-30 min</a:t>
                      </a:r>
                    </a:p>
                  </a:txBody>
                  <a:tcPr anchor="ctr"/>
                </a:tc>
                <a:extLst>
                  <a:ext uri="{0D108BD9-81ED-4DB2-BD59-A6C34878D82A}">
                    <a16:rowId xmlns:a16="http://schemas.microsoft.com/office/drawing/2014/main" val="10007"/>
                  </a:ext>
                </a:extLst>
              </a:tr>
            </a:tbl>
          </a:graphicData>
        </a:graphic>
      </p:graphicFrame>
      <p:sp>
        <p:nvSpPr>
          <p:cNvPr id="36926" name="TextBox 22"/>
          <p:cNvSpPr txBox="1">
            <a:spLocks noChangeArrowheads="1"/>
          </p:cNvSpPr>
          <p:nvPr/>
        </p:nvSpPr>
        <p:spPr bwMode="auto">
          <a:xfrm>
            <a:off x="419100" y="8002588"/>
            <a:ext cx="5981700" cy="646331"/>
          </a:xfrm>
          <a:prstGeom prst="rect">
            <a:avLst/>
          </a:prstGeom>
          <a:noFill/>
          <a:ln w="9525">
            <a:noFill/>
            <a:miter lim="800000"/>
            <a:headEnd/>
            <a:tailEnd/>
          </a:ln>
        </p:spPr>
        <p:txBody>
          <a:bodyPr>
            <a:spAutoFit/>
          </a:bodyPr>
          <a:lstStyle/>
          <a:p>
            <a:r>
              <a:rPr lang="en-US" sz="1200" b="1" dirty="0">
                <a:latin typeface="Tw Cen MT" pitchFamily="34" charset="0"/>
              </a:rPr>
              <a:t>Microgenix Specialities Private Limited </a:t>
            </a:r>
          </a:p>
          <a:p>
            <a:r>
              <a:rPr lang="en-US" sz="1100" dirty="0">
                <a:latin typeface="Tw Cen MT" pitchFamily="34" charset="0"/>
              </a:rPr>
              <a:t>16,Regent Park, Chief Justice Bunglow Lane, Bodakdev, Ahmedabad – 380059 Gujarat, INDIA.</a:t>
            </a:r>
            <a:r>
              <a:rPr lang="en-US" sz="1200" dirty="0">
                <a:latin typeface="Tw Cen MT" pitchFamily="34" charset="0"/>
              </a:rPr>
              <a:t> </a:t>
            </a:r>
          </a:p>
          <a:p>
            <a:r>
              <a:rPr lang="en-US" sz="1200" dirty="0">
                <a:latin typeface="Tw Cen MT" pitchFamily="34" charset="0"/>
              </a:rPr>
              <a:t>Phone : 079 2685 93 48-51 Email – </a:t>
            </a:r>
            <a:r>
              <a:rPr lang="en-US" sz="1200" dirty="0">
                <a:latin typeface="Tw Cen MT" pitchFamily="34" charset="0"/>
                <a:hlinkClick r:id="rId3"/>
              </a:rPr>
              <a:t>info@microgenix.co.in</a:t>
            </a:r>
            <a:r>
              <a:rPr lang="en-US" sz="1200" dirty="0">
                <a:latin typeface="Tw Cen MT" pitchFamily="34" charset="0"/>
              </a:rPr>
              <a:t> ; </a:t>
            </a:r>
            <a:r>
              <a:rPr lang="en-US" sz="1200" dirty="0">
                <a:latin typeface="Tw Cen MT" pitchFamily="34" charset="0"/>
                <a:hlinkClick r:id="rId4"/>
              </a:rPr>
              <a:t>www.microgenix.co.in</a:t>
            </a:r>
            <a:r>
              <a:rPr lang="en-US" sz="1200" dirty="0">
                <a:latin typeface="Tw Cen MT" pitchFamily="34" charset="0"/>
              </a:rPr>
              <a:t>  </a:t>
            </a:r>
          </a:p>
        </p:txBody>
      </p:sp>
      <p:pic>
        <p:nvPicPr>
          <p:cNvPr id="36927" name="Picture 65" descr="Microgenix_Logo_Final"/>
          <p:cNvPicPr>
            <a:picLocks noChangeAspect="1" noChangeArrowheads="1"/>
          </p:cNvPicPr>
          <p:nvPr/>
        </p:nvPicPr>
        <p:blipFill>
          <a:blip r:embed="rId5"/>
          <a:srcRect/>
          <a:stretch>
            <a:fillRect/>
          </a:stretch>
        </p:blipFill>
        <p:spPr bwMode="auto">
          <a:xfrm>
            <a:off x="3775075" y="571500"/>
            <a:ext cx="2413000" cy="236538"/>
          </a:xfrm>
          <a:prstGeom prst="rect">
            <a:avLst/>
          </a:prstGeom>
          <a:noFill/>
          <a:ln w="9525">
            <a:noFill/>
            <a:miter lim="800000"/>
            <a:headEnd/>
            <a:tailEnd/>
          </a:ln>
        </p:spPr>
      </p:pic>
      <p:graphicFrame>
        <p:nvGraphicFramePr>
          <p:cNvPr id="20" name="Diagram 19"/>
          <p:cNvGraphicFramePr/>
          <p:nvPr/>
        </p:nvGraphicFramePr>
        <p:xfrm>
          <a:off x="633413" y="725488"/>
          <a:ext cx="2338387" cy="64611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6930" name="TextBox 14"/>
          <p:cNvSpPr txBox="1">
            <a:spLocks noChangeArrowheads="1"/>
          </p:cNvSpPr>
          <p:nvPr/>
        </p:nvSpPr>
        <p:spPr bwMode="auto">
          <a:xfrm>
            <a:off x="419100" y="7620000"/>
            <a:ext cx="5929313" cy="400050"/>
          </a:xfrm>
          <a:prstGeom prst="rect">
            <a:avLst/>
          </a:prstGeom>
          <a:noFill/>
          <a:ln w="9525">
            <a:noFill/>
            <a:miter lim="800000"/>
            <a:headEnd/>
            <a:tailEnd/>
          </a:ln>
        </p:spPr>
        <p:txBody>
          <a:bodyPr>
            <a:spAutoFit/>
          </a:bodyPr>
          <a:lstStyle/>
          <a:p>
            <a:r>
              <a:rPr lang="en-US" sz="1000" b="1" i="1" dirty="0">
                <a:latin typeface="Tw Cen MT" pitchFamily="34" charset="0"/>
              </a:rPr>
              <a:t>Note : </a:t>
            </a:r>
            <a:r>
              <a:rPr lang="en-US" sz="1000" dirty="0">
                <a:latin typeface="Tw Cen MT" pitchFamily="34" charset="0"/>
              </a:rPr>
              <a:t>The performance of </a:t>
            </a:r>
            <a:r>
              <a:rPr lang="en-US" sz="1000" b="1" i="1" dirty="0">
                <a:latin typeface="Tw Cen MT" pitchFamily="34" charset="0"/>
              </a:rPr>
              <a:t>Microgenix X-Brite </a:t>
            </a:r>
            <a:r>
              <a:rPr lang="en-US" sz="1000" i="1" dirty="0">
                <a:latin typeface="Tw Cen MT" pitchFamily="34" charset="0"/>
              </a:rPr>
              <a:t>can be enhanced by using 25% to 100% </a:t>
            </a:r>
            <a:r>
              <a:rPr lang="en-US" sz="1000" dirty="0">
                <a:latin typeface="Tw Cen MT" pitchFamily="34" charset="0"/>
              </a:rPr>
              <a:t>Soda Ash of the Dosage of </a:t>
            </a:r>
            <a:r>
              <a:rPr lang="en-US" sz="1000" b="1" i="1" dirty="0">
                <a:latin typeface="Tw Cen MT" pitchFamily="34" charset="0"/>
              </a:rPr>
              <a:t>Microgenix X-Brite</a:t>
            </a:r>
          </a:p>
        </p:txBody>
      </p:sp>
      <p:pic>
        <p:nvPicPr>
          <p:cNvPr id="19" name="Picture 61" descr="D:\New Folder (2)\images\Copy of 21597qkxmx21y7w.jpg"/>
          <p:cNvPicPr>
            <a:picLocks noChangeAspect="1" noChangeArrowheads="1"/>
          </p:cNvPicPr>
          <p:nvPr/>
        </p:nvPicPr>
        <p:blipFill>
          <a:blip r:embed="rId11"/>
          <a:srcRect/>
          <a:stretch>
            <a:fillRect/>
          </a:stretch>
        </p:blipFill>
        <p:spPr bwMode="auto">
          <a:xfrm>
            <a:off x="533400" y="2324100"/>
            <a:ext cx="2628900" cy="25527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ChangeArrowheads="1"/>
          </p:cNvSpPr>
          <p:nvPr/>
        </p:nvSpPr>
        <p:spPr bwMode="auto">
          <a:xfrm>
            <a:off x="6464300" y="3175"/>
            <a:ext cx="393700" cy="519113"/>
          </a:xfrm>
          <a:prstGeom prst="rect">
            <a:avLst/>
          </a:prstGeom>
          <a:noFill/>
          <a:ln w="9525">
            <a:noFill/>
            <a:miter lim="800000"/>
            <a:headEnd/>
            <a:tailEnd/>
          </a:ln>
        </p:spPr>
        <p:txBody>
          <a:bodyPr wrap="none" anchor="ctr">
            <a:spAutoFit/>
          </a:bodyPr>
          <a:lstStyle/>
          <a:p>
            <a:pPr algn="r"/>
            <a:r>
              <a:rPr lang="en-US" sz="2800" b="1">
                <a:solidFill>
                  <a:srgbClr val="FF0000"/>
                </a:solidFill>
                <a:latin typeface="Tahoma" pitchFamily="34" charset="0"/>
                <a:ea typeface="Times New Roman" pitchFamily="18" charset="0"/>
                <a:cs typeface="Tahoma" pitchFamily="34" charset="0"/>
              </a:rPr>
              <a:t>  </a:t>
            </a:r>
            <a:endParaRPr lang="en-US">
              <a:solidFill>
                <a:srgbClr val="FF0000"/>
              </a:solidFill>
              <a:latin typeface="Tw Cen MT" pitchFamily="34" charset="0"/>
              <a:ea typeface="Times New Roman" pitchFamily="18" charset="0"/>
              <a:cs typeface="Tahoma" pitchFamily="34" charset="0"/>
            </a:endParaRPr>
          </a:p>
        </p:txBody>
      </p:sp>
      <p:sp>
        <p:nvSpPr>
          <p:cNvPr id="41987" name="Rectangle 17"/>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a:latin typeface="Tw Cen MT" pitchFamily="34" charset="0"/>
            </a:endParaRPr>
          </a:p>
        </p:txBody>
      </p:sp>
      <p:sp>
        <p:nvSpPr>
          <p:cNvPr id="41988"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a:latin typeface="Tw Cen MT" pitchFamily="34" charset="0"/>
            </a:endParaRPr>
          </a:p>
        </p:txBody>
      </p:sp>
      <p:sp>
        <p:nvSpPr>
          <p:cNvPr id="41989" name="TextBox 26"/>
          <p:cNvSpPr txBox="1">
            <a:spLocks noChangeArrowheads="1"/>
          </p:cNvSpPr>
          <p:nvPr/>
        </p:nvSpPr>
        <p:spPr bwMode="auto">
          <a:xfrm>
            <a:off x="228600" y="4267200"/>
            <a:ext cx="184150" cy="366713"/>
          </a:xfrm>
          <a:prstGeom prst="rect">
            <a:avLst/>
          </a:prstGeom>
          <a:noFill/>
          <a:ln w="9525">
            <a:noFill/>
            <a:miter lim="800000"/>
            <a:headEnd/>
            <a:tailEnd/>
          </a:ln>
        </p:spPr>
        <p:txBody>
          <a:bodyPr wrap="none">
            <a:spAutoFit/>
          </a:bodyPr>
          <a:lstStyle/>
          <a:p>
            <a:endParaRPr lang="en-US">
              <a:latin typeface="Tw Cen MT" pitchFamily="34" charset="0"/>
            </a:endParaRPr>
          </a:p>
        </p:txBody>
      </p:sp>
      <p:sp>
        <p:nvSpPr>
          <p:cNvPr id="15" name="Rounded Rectangle 14"/>
          <p:cNvSpPr>
            <a:spLocks/>
          </p:cNvSpPr>
          <p:nvPr/>
        </p:nvSpPr>
        <p:spPr>
          <a:xfrm>
            <a:off x="3681413" y="6911975"/>
            <a:ext cx="2667000" cy="822325"/>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600" b="1" dirty="0">
                <a:solidFill>
                  <a:srgbClr val="000000"/>
                </a:solidFill>
                <a:latin typeface="Tw Cen MT" pitchFamily="34" charset="0"/>
              </a:rPr>
              <a:t>Dosage Guidelines</a:t>
            </a:r>
          </a:p>
          <a:p>
            <a:pPr algn="ctr">
              <a:defRPr/>
            </a:pPr>
            <a:r>
              <a:rPr lang="en-US" sz="1600" b="1" dirty="0">
                <a:solidFill>
                  <a:srgbClr val="000000"/>
                </a:solidFill>
                <a:latin typeface="Tw Cen MT" pitchFamily="34" charset="0"/>
              </a:rPr>
              <a:t>1 to 4 % (</a:t>
            </a:r>
            <a:r>
              <a:rPr lang="en-US" sz="1600" b="1" dirty="0" err="1">
                <a:solidFill>
                  <a:srgbClr val="000000"/>
                </a:solidFill>
                <a:latin typeface="Tw Cen MT" pitchFamily="34" charset="0"/>
              </a:rPr>
              <a:t>w.o.f</a:t>
            </a:r>
            <a:r>
              <a:rPr lang="en-US" sz="1600" b="1" dirty="0">
                <a:solidFill>
                  <a:srgbClr val="000000"/>
                </a:solidFill>
                <a:latin typeface="Tw Cen MT" pitchFamily="34" charset="0"/>
              </a:rPr>
              <a:t>)</a:t>
            </a:r>
          </a:p>
        </p:txBody>
      </p:sp>
      <p:sp>
        <p:nvSpPr>
          <p:cNvPr id="41991" name="Text Box 2"/>
          <p:cNvSpPr txBox="1">
            <a:spLocks noChangeArrowheads="1"/>
          </p:cNvSpPr>
          <p:nvPr/>
        </p:nvSpPr>
        <p:spPr bwMode="auto">
          <a:xfrm>
            <a:off x="304800" y="8724900"/>
            <a:ext cx="6227763" cy="342900"/>
          </a:xfrm>
          <a:prstGeom prst="rect">
            <a:avLst/>
          </a:prstGeom>
          <a:solidFill>
            <a:srgbClr val="FFFFFF"/>
          </a:solidFill>
          <a:ln w="9525">
            <a:noFill/>
            <a:miter lim="800000"/>
            <a:headEnd/>
            <a:tailEnd/>
          </a:ln>
        </p:spPr>
        <p:txBody>
          <a:bodyPr/>
          <a:lstStyle/>
          <a:p>
            <a:pPr>
              <a:spcAft>
                <a:spcPts val="1000"/>
              </a:spcAft>
            </a:pPr>
            <a:r>
              <a:rPr lang="en-US" sz="600" b="1">
                <a:latin typeface="Times New Roman" pitchFamily="18" charset="0"/>
              </a:rPr>
              <a:t>Disclaimer:</a:t>
            </a:r>
            <a:r>
              <a:rPr lang="en-US" sz="600">
                <a:latin typeface="Times New Roman" pitchFamily="18" charset="0"/>
              </a:rPr>
              <a:t> The information contained herein is correct to the best of our knowledge. Your attention is directed to the pertinent Technical Bulletin or Material Safety Data Sheets for the products mentioned herein. No warranty, express or implied, including warranties of merchantability or fitness for a particular purpose are made with respect to the products described herein.</a:t>
            </a:r>
            <a:endParaRPr lang="en-US" sz="1000">
              <a:latin typeface="Times New Roman" pitchFamily="18" charset="0"/>
            </a:endParaRPr>
          </a:p>
          <a:p>
            <a:endParaRPr lang="en-US" sz="1400"/>
          </a:p>
        </p:txBody>
      </p:sp>
      <p:sp>
        <p:nvSpPr>
          <p:cNvPr id="41992" name="Rectangle 22"/>
          <p:cNvSpPr>
            <a:spLocks noChangeArrowheads="1"/>
          </p:cNvSpPr>
          <p:nvPr/>
        </p:nvSpPr>
        <p:spPr bwMode="auto">
          <a:xfrm>
            <a:off x="3659188" y="923925"/>
            <a:ext cx="2614612" cy="550863"/>
          </a:xfrm>
          <a:prstGeom prst="rect">
            <a:avLst/>
          </a:prstGeom>
          <a:noFill/>
          <a:ln w="9525">
            <a:noFill/>
            <a:miter lim="800000"/>
            <a:headEnd/>
            <a:tailEnd/>
          </a:ln>
        </p:spPr>
        <p:txBody>
          <a:bodyPr anchor="ctr">
            <a:spAutoFit/>
          </a:bodyPr>
          <a:lstStyle/>
          <a:p>
            <a:pPr algn="ctr">
              <a:tabLst>
                <a:tab pos="2743200" algn="ctr"/>
                <a:tab pos="5486400" algn="r"/>
              </a:tabLst>
            </a:pPr>
            <a:r>
              <a:rPr lang="en-US" sz="1100">
                <a:latin typeface="Copperplate Gothic Light" pitchFamily="34" charset="0"/>
                <a:ea typeface="Times New Roman" pitchFamily="18" charset="0"/>
                <a:cs typeface="Arial" pitchFamily="34" charset="0"/>
              </a:rPr>
              <a:t>SPECIALITIES PRIVATE LIMITED</a:t>
            </a:r>
          </a:p>
          <a:p>
            <a:pPr algn="ctr">
              <a:tabLst>
                <a:tab pos="2743200" algn="ctr"/>
                <a:tab pos="5486400" algn="r"/>
              </a:tabLst>
            </a:pPr>
            <a:endParaRPr lang="en-US" sz="800">
              <a:latin typeface="Copperplate Gothic Light" pitchFamily="34" charset="0"/>
              <a:ea typeface="Times New Roman" pitchFamily="18" charset="0"/>
              <a:cs typeface="Arial" pitchFamily="34" charset="0"/>
            </a:endParaRPr>
          </a:p>
          <a:p>
            <a:pPr algn="ctr">
              <a:tabLst>
                <a:tab pos="2743200" algn="ctr"/>
                <a:tab pos="5486400" algn="r"/>
              </a:tabLst>
            </a:pPr>
            <a:r>
              <a:rPr lang="en-US" sz="1100" b="1">
                <a:latin typeface="Tw Cen MT" pitchFamily="34" charset="0"/>
                <a:ea typeface="Times New Roman" pitchFamily="18" charset="0"/>
                <a:cs typeface="Arial" pitchFamily="34" charset="0"/>
              </a:rPr>
              <a:t>An ISO 9001 : 2008 Certified  Company</a:t>
            </a:r>
          </a:p>
        </p:txBody>
      </p:sp>
      <p:sp>
        <p:nvSpPr>
          <p:cNvPr id="41993" name="AutoShape 2"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41994" name="AutoShape 4"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41995" name="AutoShape 6"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graphicFrame>
        <p:nvGraphicFramePr>
          <p:cNvPr id="23" name="Table 22"/>
          <p:cNvGraphicFramePr>
            <a:graphicFrameLocks noGrp="1"/>
          </p:cNvGraphicFramePr>
          <p:nvPr/>
        </p:nvGraphicFramePr>
        <p:xfrm>
          <a:off x="3681413" y="2324100"/>
          <a:ext cx="2667000" cy="448056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tblGrid>
              <a:tr h="2612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a:ln>
                            <a:noFill/>
                          </a:ln>
                          <a:solidFill>
                            <a:schemeClr val="bg1"/>
                          </a:solidFill>
                          <a:effectLst/>
                          <a:latin typeface="Tw Cen MT" pitchFamily="34" charset="0"/>
                          <a:ea typeface="Times New Roman" pitchFamily="18" charset="0"/>
                          <a:cs typeface="Times New Roman" pitchFamily="18" charset="0"/>
                        </a:rPr>
                        <a:t>Product Highlights</a:t>
                      </a:r>
                      <a:endParaRPr kumimoji="0" lang="en-US" sz="1200" b="1" i="0" u="none" strike="noStrike" cap="none" normalizeH="0" baseline="0" dirty="0">
                        <a:ln>
                          <a:noFill/>
                        </a:ln>
                        <a:solidFill>
                          <a:schemeClr val="bg1"/>
                        </a:solidFill>
                        <a:effectLst/>
                        <a:latin typeface="Tw Cen MT" pitchFamily="34" charset="0"/>
                      </a:endParaRPr>
                    </a:p>
                  </a:txBody>
                  <a:tcPr anchor="ctr"/>
                </a:tc>
                <a:extLst>
                  <a:ext uri="{0D108BD9-81ED-4DB2-BD59-A6C34878D82A}">
                    <a16:rowId xmlns:a16="http://schemas.microsoft.com/office/drawing/2014/main" val="10000"/>
                  </a:ext>
                </a:extLst>
              </a:tr>
              <a:tr h="435428">
                <a:tc>
                  <a:txBody>
                    <a:bodyPr/>
                    <a:lstStyle/>
                    <a:p>
                      <a:r>
                        <a:rPr lang="en-US" sz="1200" kern="1200" baseline="0" dirty="0">
                          <a:solidFill>
                            <a:schemeClr val="dk1"/>
                          </a:solidFill>
                          <a:latin typeface="Tw Cen MT" pitchFamily="34" charset="0"/>
                          <a:ea typeface="+mn-ea"/>
                          <a:cs typeface="+mn-cs"/>
                        </a:rPr>
                        <a:t>Ready to use, modified cationic finishing preparation</a:t>
                      </a:r>
                      <a:endParaRPr kumimoji="0" lang="en-US" sz="1200" b="0" i="0" u="none" strike="noStrike" cap="none" normalizeH="0" baseline="0" dirty="0">
                        <a:ln>
                          <a:noFill/>
                        </a:ln>
                        <a:solidFill>
                          <a:schemeClr val="tx1"/>
                        </a:solidFill>
                        <a:effectLst/>
                        <a:latin typeface="Tw Cen MT" pitchFamily="34" charset="0"/>
                      </a:endParaRPr>
                    </a:p>
                  </a:txBody>
                  <a:tcPr anchor="ctr"/>
                </a:tc>
                <a:extLst>
                  <a:ext uri="{0D108BD9-81ED-4DB2-BD59-A6C34878D82A}">
                    <a16:rowId xmlns:a16="http://schemas.microsoft.com/office/drawing/2014/main" val="10001"/>
                  </a:ext>
                </a:extLst>
              </a:tr>
              <a:tr h="783771">
                <a:tc>
                  <a:txBody>
                    <a:bodyPr/>
                    <a:lstStyle/>
                    <a:p>
                      <a:r>
                        <a:rPr lang="en-US" sz="1200" kern="1200" baseline="0" dirty="0">
                          <a:solidFill>
                            <a:schemeClr val="dk1"/>
                          </a:solidFill>
                          <a:latin typeface="Tw Cen MT" pitchFamily="34" charset="0"/>
                          <a:ea typeface="+mn-ea"/>
                          <a:cs typeface="+mn-cs"/>
                        </a:rPr>
                        <a:t>Develop a strong linkage with the fiber</a:t>
                      </a:r>
                    </a:p>
                    <a:p>
                      <a:r>
                        <a:rPr lang="en-US" sz="1200" kern="1200" baseline="0" dirty="0">
                          <a:solidFill>
                            <a:schemeClr val="dk1"/>
                          </a:solidFill>
                          <a:latin typeface="Tw Cen MT" pitchFamily="34" charset="0"/>
                          <a:ea typeface="+mn-ea"/>
                          <a:cs typeface="+mn-cs"/>
                        </a:rPr>
                        <a:t>surface &amp; assists in minimizing bending length, length bending rigidity &amp; flexural rigidity</a:t>
                      </a:r>
                      <a:endParaRPr lang="en-US" sz="1200" dirty="0">
                        <a:latin typeface="Tw Cen MT" pitchFamily="34" charset="0"/>
                      </a:endParaRPr>
                    </a:p>
                  </a:txBody>
                  <a:tcPr anchor="ctr"/>
                </a:tc>
                <a:extLst>
                  <a:ext uri="{0D108BD9-81ED-4DB2-BD59-A6C34878D82A}">
                    <a16:rowId xmlns:a16="http://schemas.microsoft.com/office/drawing/2014/main" val="10002"/>
                  </a:ext>
                </a:extLst>
              </a:tr>
              <a:tr h="2612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dk1"/>
                          </a:solidFill>
                          <a:latin typeface="Tw Cen MT" pitchFamily="34" charset="0"/>
                          <a:ea typeface="+mn-ea"/>
                          <a:cs typeface="+mn-cs"/>
                        </a:rPr>
                        <a:t>Imparts soft handle &amp; greasy surface</a:t>
                      </a:r>
                      <a:endParaRPr lang="en-US" sz="1200" dirty="0">
                        <a:latin typeface="Tw Cen MT" pitchFamily="34" charset="0"/>
                      </a:endParaRPr>
                    </a:p>
                  </a:txBody>
                  <a:tcPr anchor="ctr"/>
                </a:tc>
                <a:extLst>
                  <a:ext uri="{0D108BD9-81ED-4DB2-BD59-A6C34878D82A}">
                    <a16:rowId xmlns:a16="http://schemas.microsoft.com/office/drawing/2014/main" val="10003"/>
                  </a:ext>
                </a:extLst>
              </a:tr>
              <a:tr h="261257">
                <a:tc>
                  <a:txBody>
                    <a:bodyPr/>
                    <a:lstStyle/>
                    <a:p>
                      <a:r>
                        <a:rPr lang="en-US" sz="1200" kern="1200" baseline="0" dirty="0">
                          <a:solidFill>
                            <a:schemeClr val="dk1"/>
                          </a:solidFill>
                          <a:latin typeface="Tw Cen MT" pitchFamily="34" charset="0"/>
                          <a:ea typeface="+mn-ea"/>
                          <a:cs typeface="+mn-cs"/>
                        </a:rPr>
                        <a:t>Protects against ozone yellowing</a:t>
                      </a:r>
                      <a:endParaRPr lang="en-US" sz="1200" dirty="0">
                        <a:latin typeface="Tw Cen MT" pitchFamily="34" charset="0"/>
                      </a:endParaRPr>
                    </a:p>
                  </a:txBody>
                  <a:tcPr anchor="ctr"/>
                </a:tc>
                <a:extLst>
                  <a:ext uri="{0D108BD9-81ED-4DB2-BD59-A6C34878D82A}">
                    <a16:rowId xmlns:a16="http://schemas.microsoft.com/office/drawing/2014/main" val="10004"/>
                  </a:ext>
                </a:extLst>
              </a:tr>
              <a:tr h="435428">
                <a:tc>
                  <a:txBody>
                    <a:bodyPr/>
                    <a:lstStyle/>
                    <a:p>
                      <a:r>
                        <a:rPr lang="en-US" sz="1200" kern="1200" baseline="0" dirty="0">
                          <a:solidFill>
                            <a:schemeClr val="dk1"/>
                          </a:solidFill>
                          <a:latin typeface="Tw Cen MT" pitchFamily="34" charset="0"/>
                          <a:ea typeface="+mn-ea"/>
                          <a:cs typeface="+mn-cs"/>
                        </a:rPr>
                        <a:t>Low viscosity liquid &amp; quickly dissolves in bath liquor uniformly</a:t>
                      </a:r>
                      <a:endParaRPr lang="en-US" sz="1200" dirty="0">
                        <a:latin typeface="Tw Cen MT" pitchFamily="34" charset="0"/>
                      </a:endParaRPr>
                    </a:p>
                  </a:txBody>
                  <a:tcPr anchor="ctr"/>
                </a:tc>
                <a:extLst>
                  <a:ext uri="{0D108BD9-81ED-4DB2-BD59-A6C34878D82A}">
                    <a16:rowId xmlns:a16="http://schemas.microsoft.com/office/drawing/2014/main" val="10005"/>
                  </a:ext>
                </a:extLst>
              </a:tr>
              <a:tr h="435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dk1"/>
                          </a:solidFill>
                          <a:latin typeface="Tw Cen MT" pitchFamily="34" charset="0"/>
                          <a:ea typeface="+mn-ea"/>
                          <a:cs typeface="+mn-cs"/>
                        </a:rPr>
                        <a:t>Especially designed to suit the requirement of exhaust process</a:t>
                      </a:r>
                      <a:endParaRPr lang="en-US" sz="1200" dirty="0">
                        <a:latin typeface="Tw Cen MT" pitchFamily="34" charset="0"/>
                      </a:endParaRPr>
                    </a:p>
                  </a:txBody>
                  <a:tcPr anchor="ctr"/>
                </a:tc>
                <a:extLst>
                  <a:ext uri="{0D108BD9-81ED-4DB2-BD59-A6C34878D82A}">
                    <a16:rowId xmlns:a16="http://schemas.microsoft.com/office/drawing/2014/main" val="10006"/>
                  </a:ext>
                </a:extLst>
              </a:tr>
              <a:tr h="783771">
                <a:tc>
                  <a:txBody>
                    <a:bodyPr/>
                    <a:lstStyle/>
                    <a:p>
                      <a:r>
                        <a:rPr lang="en-US" sz="1200" kern="1200" baseline="0" dirty="0">
                          <a:solidFill>
                            <a:schemeClr val="dk1"/>
                          </a:solidFill>
                          <a:latin typeface="Tw Cen MT" pitchFamily="34" charset="0"/>
                          <a:ea typeface="+mn-ea"/>
                          <a:cs typeface="+mn-cs"/>
                        </a:rPr>
                        <a:t>Product is formulated with dispersal boosters, penetration accelerators &amp; bonding agent to ensure maximum wet pick up &amp; wash stability</a:t>
                      </a:r>
                      <a:endParaRPr lang="en-US" sz="1200" dirty="0">
                        <a:latin typeface="Tw Cen MT" pitchFamily="34" charset="0"/>
                      </a:endParaRPr>
                    </a:p>
                  </a:txBody>
                  <a:tcPr anchor="ctr"/>
                </a:tc>
                <a:extLst>
                  <a:ext uri="{0D108BD9-81ED-4DB2-BD59-A6C34878D82A}">
                    <a16:rowId xmlns:a16="http://schemas.microsoft.com/office/drawing/2014/main" val="10007"/>
                  </a:ext>
                </a:extLst>
              </a:tr>
              <a:tr h="609600">
                <a:tc>
                  <a:txBody>
                    <a:bodyPr/>
                    <a:lstStyle/>
                    <a:p>
                      <a:r>
                        <a:rPr lang="en-US" sz="1200" kern="1200" baseline="0" dirty="0">
                          <a:solidFill>
                            <a:schemeClr val="dk1"/>
                          </a:solidFill>
                          <a:latin typeface="Tw Cen MT" pitchFamily="34" charset="0"/>
                          <a:ea typeface="+mn-ea"/>
                          <a:cs typeface="+mn-cs"/>
                        </a:rPr>
                        <a:t>Used extensively on white fabrics garments without affecting their whiteness</a:t>
                      </a:r>
                      <a:endParaRPr lang="en-US" sz="1200" dirty="0">
                        <a:latin typeface="Tw Cen MT" pitchFamily="34" charset="0"/>
                      </a:endParaRPr>
                    </a:p>
                  </a:txBody>
                  <a:tcPr anchor="ctr"/>
                </a:tc>
                <a:extLst>
                  <a:ext uri="{0D108BD9-81ED-4DB2-BD59-A6C34878D82A}">
                    <a16:rowId xmlns:a16="http://schemas.microsoft.com/office/drawing/2014/main" val="10008"/>
                  </a:ext>
                </a:extLst>
              </a:tr>
            </a:tbl>
          </a:graphicData>
        </a:graphic>
      </p:graphicFrame>
      <p:graphicFrame>
        <p:nvGraphicFramePr>
          <p:cNvPr id="24" name="Table 23"/>
          <p:cNvGraphicFramePr>
            <a:graphicFrameLocks noGrp="1"/>
          </p:cNvGraphicFramePr>
          <p:nvPr/>
        </p:nvGraphicFramePr>
        <p:xfrm>
          <a:off x="495300" y="5127625"/>
          <a:ext cx="2667000" cy="2627645"/>
        </p:xfrm>
        <a:graphic>
          <a:graphicData uri="http://schemas.openxmlformats.org/drawingml/2006/table">
            <a:tbl>
              <a:tblPr firstRow="1" bandRow="1">
                <a:tableStyleId>{5C22544A-7EE6-4342-B048-85BDC9FD1C3A}</a:tableStyleId>
              </a:tblPr>
              <a:tblGrid>
                <a:gridCol w="1276350">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tblGrid>
              <a:tr h="272429">
                <a:tc gridSpan="2">
                  <a:txBody>
                    <a:bodyPr/>
                    <a:lstStyle/>
                    <a:p>
                      <a:pPr algn="ctr"/>
                      <a:r>
                        <a:rPr lang="en-US" sz="1200" dirty="0">
                          <a:latin typeface="Tw Cen MT" pitchFamily="34" charset="0"/>
                        </a:rPr>
                        <a:t>Typical Characteristics</a:t>
                      </a:r>
                    </a:p>
                  </a:txBody>
                  <a:tcPr anchor="ctr"/>
                </a:tc>
                <a:tc hMerge="1">
                  <a:txBody>
                    <a:bodyPr/>
                    <a:lstStyle/>
                    <a:p>
                      <a:endParaRPr lang="en-US" dirty="0"/>
                    </a:p>
                  </a:txBody>
                  <a:tcPr/>
                </a:tc>
                <a:extLst>
                  <a:ext uri="{0D108BD9-81ED-4DB2-BD59-A6C34878D82A}">
                    <a16:rowId xmlns:a16="http://schemas.microsoft.com/office/drawing/2014/main" val="10000"/>
                  </a:ext>
                </a:extLst>
              </a:tr>
              <a:tr h="328487">
                <a:tc>
                  <a:txBody>
                    <a:bodyPr/>
                    <a:lstStyle/>
                    <a:p>
                      <a:r>
                        <a:rPr kumimoji="0" lang="en-US" sz="1200" kern="1200" dirty="0">
                          <a:solidFill>
                            <a:schemeClr val="dk1"/>
                          </a:solidFill>
                          <a:latin typeface="Tw Cen MT" pitchFamily="34" charset="0"/>
                          <a:ea typeface="+mn-ea"/>
                          <a:cs typeface="+mn-cs"/>
                        </a:rPr>
                        <a:t>Appearance</a:t>
                      </a:r>
                      <a:endParaRPr lang="en-US" sz="1200" dirty="0">
                        <a:latin typeface="Tw Cen MT" pitchFamily="34" charset="0"/>
                      </a:endParaRPr>
                    </a:p>
                  </a:txBody>
                  <a:tcPr anchor="ctr"/>
                </a:tc>
                <a:tc>
                  <a:txBody>
                    <a:bodyPr/>
                    <a:lstStyle/>
                    <a:p>
                      <a:r>
                        <a:rPr lang="en-US" sz="1200" kern="1200" baseline="0" dirty="0">
                          <a:solidFill>
                            <a:schemeClr val="dk1"/>
                          </a:solidFill>
                          <a:latin typeface="Tw Cen MT" pitchFamily="34" charset="0"/>
                          <a:ea typeface="+mn-ea"/>
                          <a:cs typeface="+mn-cs"/>
                        </a:rPr>
                        <a:t>Off White Paste</a:t>
                      </a:r>
                      <a:endParaRPr lang="en-US" sz="1200" dirty="0">
                        <a:latin typeface="Tw Cen MT" pitchFamily="34" charset="0"/>
                      </a:endParaRPr>
                    </a:p>
                  </a:txBody>
                  <a:tcPr anchor="ctr"/>
                </a:tc>
                <a:extLst>
                  <a:ext uri="{0D108BD9-81ED-4DB2-BD59-A6C34878D82A}">
                    <a16:rowId xmlns:a16="http://schemas.microsoft.com/office/drawing/2014/main" val="10001"/>
                  </a:ext>
                </a:extLst>
              </a:tr>
              <a:tr h="272429">
                <a:tc>
                  <a:txBody>
                    <a:bodyPr/>
                    <a:lstStyle/>
                    <a:p>
                      <a:r>
                        <a:rPr kumimoji="0" lang="en-US" sz="1200" kern="1200" dirty="0">
                          <a:solidFill>
                            <a:schemeClr val="dk1"/>
                          </a:solidFill>
                          <a:latin typeface="Tw Cen MT" pitchFamily="34" charset="0"/>
                          <a:ea typeface="+mn-ea"/>
                          <a:cs typeface="+mn-cs"/>
                        </a:rPr>
                        <a:t>Ionic nature</a:t>
                      </a:r>
                      <a:endParaRPr lang="en-US" sz="1200" dirty="0">
                        <a:latin typeface="Tw Cen MT" pitchFamily="34" charset="0"/>
                      </a:endParaRPr>
                    </a:p>
                  </a:txBody>
                  <a:tcPr anchor="ctr"/>
                </a:tc>
                <a:tc>
                  <a:txBody>
                    <a:bodyPr/>
                    <a:lstStyle/>
                    <a:p>
                      <a:r>
                        <a:rPr lang="en-US" sz="1200" kern="1200" baseline="0" dirty="0">
                          <a:solidFill>
                            <a:schemeClr val="dk1"/>
                          </a:solidFill>
                          <a:latin typeface="Tw Cen MT" pitchFamily="34" charset="0"/>
                          <a:ea typeface="+mn-ea"/>
                          <a:cs typeface="+mn-cs"/>
                        </a:rPr>
                        <a:t>Cationic</a:t>
                      </a:r>
                      <a:endParaRPr lang="en-US" sz="1200" dirty="0">
                        <a:latin typeface="Tw Cen MT" pitchFamily="34" charset="0"/>
                      </a:endParaRPr>
                    </a:p>
                  </a:txBody>
                  <a:tcPr anchor="ctr"/>
                </a:tc>
                <a:extLst>
                  <a:ext uri="{0D108BD9-81ED-4DB2-BD59-A6C34878D82A}">
                    <a16:rowId xmlns:a16="http://schemas.microsoft.com/office/drawing/2014/main" val="10002"/>
                  </a:ext>
                </a:extLst>
              </a:tr>
              <a:tr h="272429">
                <a:tc>
                  <a:txBody>
                    <a:bodyPr/>
                    <a:lstStyle/>
                    <a:p>
                      <a:r>
                        <a:rPr kumimoji="0" lang="en-US" sz="1200" kern="1200" dirty="0">
                          <a:solidFill>
                            <a:schemeClr val="dk1"/>
                          </a:solidFill>
                          <a:latin typeface="Tw Cen MT" pitchFamily="34" charset="0"/>
                          <a:ea typeface="+mn-ea"/>
                          <a:cs typeface="+mn-cs"/>
                        </a:rPr>
                        <a:t>pH (1% dilution)</a:t>
                      </a:r>
                      <a:endParaRPr lang="en-US" sz="1200" dirty="0">
                        <a:latin typeface="Tw Cen MT" pitchFamily="34" charset="0"/>
                      </a:endParaRPr>
                    </a:p>
                  </a:txBody>
                  <a:tcPr anchor="ctr"/>
                </a:tc>
                <a:tc>
                  <a:txBody>
                    <a:bodyPr/>
                    <a:lstStyle/>
                    <a:p>
                      <a:r>
                        <a:rPr kumimoji="0" lang="en-US" sz="1200" kern="1200" dirty="0">
                          <a:solidFill>
                            <a:schemeClr val="dk1"/>
                          </a:solidFill>
                          <a:latin typeface="Tw Cen MT" pitchFamily="34" charset="0"/>
                          <a:ea typeface="+mn-ea"/>
                          <a:cs typeface="+mn-cs"/>
                        </a:rPr>
                        <a:t>6.5 </a:t>
                      </a:r>
                      <a:r>
                        <a:rPr kumimoji="0" lang="en-US" sz="1200" u="sng" kern="1200" dirty="0">
                          <a:solidFill>
                            <a:schemeClr val="dk1"/>
                          </a:solidFill>
                          <a:latin typeface="Tw Cen MT" pitchFamily="34" charset="0"/>
                          <a:ea typeface="+mn-ea"/>
                          <a:cs typeface="+mn-cs"/>
                        </a:rPr>
                        <a:t>+</a:t>
                      </a:r>
                      <a:r>
                        <a:rPr kumimoji="0" lang="en-US" sz="1200" kern="1200" dirty="0">
                          <a:solidFill>
                            <a:schemeClr val="dk1"/>
                          </a:solidFill>
                          <a:latin typeface="Tw Cen MT" pitchFamily="34" charset="0"/>
                          <a:ea typeface="+mn-ea"/>
                          <a:cs typeface="+mn-cs"/>
                        </a:rPr>
                        <a:t> 1</a:t>
                      </a:r>
                      <a:endParaRPr lang="en-US" sz="1200" dirty="0">
                        <a:latin typeface="Tw Cen MT" pitchFamily="34" charset="0"/>
                      </a:endParaRPr>
                    </a:p>
                  </a:txBody>
                  <a:tcPr anchor="ctr"/>
                </a:tc>
                <a:extLst>
                  <a:ext uri="{0D108BD9-81ED-4DB2-BD59-A6C34878D82A}">
                    <a16:rowId xmlns:a16="http://schemas.microsoft.com/office/drawing/2014/main" val="10003"/>
                  </a:ext>
                </a:extLst>
              </a:tr>
              <a:tr h="441903">
                <a:tc>
                  <a:txBody>
                    <a:bodyPr/>
                    <a:lstStyle/>
                    <a:p>
                      <a:r>
                        <a:rPr lang="en-US" sz="1200" kern="1200" baseline="0" dirty="0">
                          <a:solidFill>
                            <a:schemeClr val="dk1"/>
                          </a:solidFill>
                          <a:latin typeface="Tw Cen MT" pitchFamily="34" charset="0"/>
                          <a:ea typeface="+mn-ea"/>
                          <a:cs typeface="+mn-cs"/>
                        </a:rPr>
                        <a:t>Yellowing Nature</a:t>
                      </a:r>
                      <a:endParaRPr lang="en-US" sz="1200" dirty="0">
                        <a:latin typeface="Tw Cen MT" pitchFamily="34" charset="0"/>
                      </a:endParaRPr>
                    </a:p>
                  </a:txBody>
                  <a:tcPr anchor="ctr"/>
                </a:tc>
                <a:tc>
                  <a:txBody>
                    <a:bodyPr/>
                    <a:lstStyle/>
                    <a:p>
                      <a:r>
                        <a:rPr lang="en-US" sz="1200" kern="1200" baseline="0" dirty="0">
                          <a:solidFill>
                            <a:schemeClr val="dk1"/>
                          </a:solidFill>
                          <a:latin typeface="Tw Cen MT" pitchFamily="34" charset="0"/>
                          <a:ea typeface="+mn-ea"/>
                          <a:cs typeface="+mn-cs"/>
                        </a:rPr>
                        <a:t>Pseudo non yellowing </a:t>
                      </a:r>
                      <a:endParaRPr lang="en-US" sz="1200" dirty="0">
                        <a:latin typeface="Tw Cen MT" pitchFamily="34" charset="0"/>
                      </a:endParaRPr>
                    </a:p>
                  </a:txBody>
                  <a:tcPr anchor="ctr"/>
                </a:tc>
                <a:extLst>
                  <a:ext uri="{0D108BD9-81ED-4DB2-BD59-A6C34878D82A}">
                    <a16:rowId xmlns:a16="http://schemas.microsoft.com/office/drawing/2014/main" val="10004"/>
                  </a:ext>
                </a:extLst>
              </a:tr>
              <a:tr h="339666">
                <a:tc>
                  <a:txBody>
                    <a:bodyPr/>
                    <a:lstStyle/>
                    <a:p>
                      <a:r>
                        <a:rPr lang="en-US" sz="1200" kern="1200" baseline="0" dirty="0">
                          <a:solidFill>
                            <a:schemeClr val="dk1"/>
                          </a:solidFill>
                          <a:latin typeface="Tw Cen MT" pitchFamily="34" charset="0"/>
                          <a:ea typeface="+mn-ea"/>
                          <a:cs typeface="+mn-cs"/>
                        </a:rPr>
                        <a:t>Application pH</a:t>
                      </a:r>
                      <a:endParaRPr lang="en-US" sz="1200" dirty="0">
                        <a:latin typeface="Tw Cen MT" pitchFamily="34" charset="0"/>
                      </a:endParaRPr>
                    </a:p>
                  </a:txBody>
                  <a:tcPr anchor="ctr"/>
                </a:tc>
                <a:tc>
                  <a:txBody>
                    <a:bodyPr/>
                    <a:lstStyle/>
                    <a:p>
                      <a:r>
                        <a:rPr kumimoji="0" lang="en-US" sz="1200" kern="1200" dirty="0">
                          <a:solidFill>
                            <a:schemeClr val="dk1"/>
                          </a:solidFill>
                          <a:latin typeface="Tw Cen MT" pitchFamily="34" charset="0"/>
                          <a:ea typeface="+mn-ea"/>
                          <a:cs typeface="+mn-cs"/>
                        </a:rPr>
                        <a:t>6 to 7</a:t>
                      </a:r>
                      <a:endParaRPr lang="en-US" sz="1200" dirty="0">
                        <a:latin typeface="Tw Cen MT" pitchFamily="34" charset="0"/>
                      </a:endParaRPr>
                    </a:p>
                  </a:txBody>
                  <a:tcPr anchor="ctr"/>
                </a:tc>
                <a:extLst>
                  <a:ext uri="{0D108BD9-81ED-4DB2-BD59-A6C34878D82A}">
                    <a16:rowId xmlns:a16="http://schemas.microsoft.com/office/drawing/2014/main" val="10005"/>
                  </a:ext>
                </a:extLst>
              </a:tr>
              <a:tr h="339666">
                <a:tc>
                  <a:txBody>
                    <a:bodyPr/>
                    <a:lstStyle/>
                    <a:p>
                      <a:r>
                        <a:rPr lang="en-US" sz="1200" kern="1200" baseline="0" dirty="0">
                          <a:solidFill>
                            <a:schemeClr val="dk1"/>
                          </a:solidFill>
                          <a:latin typeface="Tw Cen MT" pitchFamily="34" charset="0"/>
                          <a:ea typeface="+mn-ea"/>
                          <a:cs typeface="+mn-cs"/>
                        </a:rPr>
                        <a:t>Liquor Ratio</a:t>
                      </a:r>
                      <a:endParaRPr lang="en-US" sz="1200" dirty="0">
                        <a:latin typeface="Tw Cen MT" pitchFamily="34" charset="0"/>
                      </a:endParaRPr>
                    </a:p>
                  </a:txBody>
                  <a:tcPr anchor="ctr"/>
                </a:tc>
                <a:tc>
                  <a:txBody>
                    <a:bodyPr/>
                    <a:lstStyle/>
                    <a:p>
                      <a:r>
                        <a:rPr lang="en-US" sz="1200" kern="1200" baseline="0" dirty="0">
                          <a:solidFill>
                            <a:schemeClr val="dk1"/>
                          </a:solidFill>
                          <a:latin typeface="Tw Cen MT" pitchFamily="34" charset="0"/>
                          <a:ea typeface="+mn-ea"/>
                          <a:cs typeface="+mn-cs"/>
                        </a:rPr>
                        <a:t>1-4/5/6</a:t>
                      </a:r>
                      <a:endParaRPr kumimoji="0" lang="en-US" sz="1200" kern="1200" dirty="0">
                        <a:solidFill>
                          <a:schemeClr val="dk1"/>
                        </a:solidFill>
                        <a:latin typeface="Tw Cen MT" pitchFamily="34" charset="0"/>
                        <a:ea typeface="+mn-ea"/>
                        <a:cs typeface="+mn-cs"/>
                      </a:endParaRPr>
                    </a:p>
                  </a:txBody>
                  <a:tcPr anchor="ctr"/>
                </a:tc>
                <a:extLst>
                  <a:ext uri="{0D108BD9-81ED-4DB2-BD59-A6C34878D82A}">
                    <a16:rowId xmlns:a16="http://schemas.microsoft.com/office/drawing/2014/main" val="10006"/>
                  </a:ext>
                </a:extLst>
              </a:tr>
              <a:tr h="339666">
                <a:tc>
                  <a:txBody>
                    <a:bodyPr/>
                    <a:lstStyle/>
                    <a:p>
                      <a:r>
                        <a:rPr lang="en-US" sz="1200" dirty="0">
                          <a:latin typeface="Tw Cen MT" pitchFamily="34" charset="0"/>
                        </a:rPr>
                        <a:t>Process Time</a:t>
                      </a:r>
                    </a:p>
                  </a:txBody>
                  <a:tcPr anchor="ctr"/>
                </a:tc>
                <a:tc>
                  <a:txBody>
                    <a:bodyPr/>
                    <a:lstStyle/>
                    <a:p>
                      <a:r>
                        <a:rPr kumimoji="0" lang="en-US" sz="1200" kern="1200" dirty="0">
                          <a:solidFill>
                            <a:schemeClr val="dk1"/>
                          </a:solidFill>
                          <a:latin typeface="Tw Cen MT" pitchFamily="34" charset="0"/>
                          <a:ea typeface="+mn-ea"/>
                          <a:cs typeface="+mn-cs"/>
                        </a:rPr>
                        <a:t>10-20 min</a:t>
                      </a:r>
                    </a:p>
                  </a:txBody>
                  <a:tcPr anchor="ctr"/>
                </a:tc>
                <a:extLst>
                  <a:ext uri="{0D108BD9-81ED-4DB2-BD59-A6C34878D82A}">
                    <a16:rowId xmlns:a16="http://schemas.microsoft.com/office/drawing/2014/main" val="10007"/>
                  </a:ext>
                </a:extLst>
              </a:tr>
            </a:tbl>
          </a:graphicData>
        </a:graphic>
      </p:graphicFrame>
      <p:sp>
        <p:nvSpPr>
          <p:cNvPr id="42046" name="TextBox 22"/>
          <p:cNvSpPr txBox="1">
            <a:spLocks noChangeArrowheads="1"/>
          </p:cNvSpPr>
          <p:nvPr/>
        </p:nvSpPr>
        <p:spPr bwMode="auto">
          <a:xfrm>
            <a:off x="419100" y="8002588"/>
            <a:ext cx="5981700" cy="639762"/>
          </a:xfrm>
          <a:prstGeom prst="rect">
            <a:avLst/>
          </a:prstGeom>
          <a:noFill/>
          <a:ln w="9525">
            <a:noFill/>
            <a:miter lim="800000"/>
            <a:headEnd/>
            <a:tailEnd/>
          </a:ln>
        </p:spPr>
        <p:txBody>
          <a:bodyPr>
            <a:spAutoFit/>
          </a:bodyPr>
          <a:lstStyle/>
          <a:p>
            <a:r>
              <a:rPr lang="en-US" sz="1200" b="1">
                <a:latin typeface="Tw Cen MT" pitchFamily="34" charset="0"/>
              </a:rPr>
              <a:t>Microgenix Specialities Private Limited </a:t>
            </a:r>
          </a:p>
          <a:p>
            <a:r>
              <a:rPr lang="en-US" sz="1100">
                <a:latin typeface="Tw Cen MT" pitchFamily="34" charset="0"/>
              </a:rPr>
              <a:t>16,Regent Park, Chief Justice Bunglow Lane, Bodakdev, Ahmedabad – 380059 Gujarat, INDIA.</a:t>
            </a:r>
            <a:r>
              <a:rPr lang="en-US" sz="1200">
                <a:latin typeface="Tw Cen MT" pitchFamily="34" charset="0"/>
              </a:rPr>
              <a:t> </a:t>
            </a:r>
          </a:p>
          <a:p>
            <a:r>
              <a:rPr lang="en-US" sz="1200">
                <a:latin typeface="Tw Cen MT" pitchFamily="34" charset="0"/>
              </a:rPr>
              <a:t>Phone : 079 2685 93 48-51 Email – </a:t>
            </a:r>
            <a:r>
              <a:rPr lang="en-US" sz="1200">
                <a:latin typeface="Tw Cen MT" pitchFamily="34" charset="0"/>
                <a:hlinkClick r:id="rId4"/>
              </a:rPr>
              <a:t>info@microgenix.co.in</a:t>
            </a:r>
            <a:r>
              <a:rPr lang="en-US" sz="1200">
                <a:latin typeface="Tw Cen MT" pitchFamily="34" charset="0"/>
              </a:rPr>
              <a:t> ; </a:t>
            </a:r>
            <a:r>
              <a:rPr lang="en-US" sz="1200">
                <a:latin typeface="Tw Cen MT" pitchFamily="34" charset="0"/>
                <a:hlinkClick r:id="rId5"/>
              </a:rPr>
              <a:t>www.microgenix.co.in</a:t>
            </a:r>
            <a:r>
              <a:rPr lang="en-US" sz="1200">
                <a:latin typeface="Tw Cen MT" pitchFamily="34" charset="0"/>
              </a:rPr>
              <a:t>  </a:t>
            </a:r>
          </a:p>
        </p:txBody>
      </p:sp>
      <p:pic>
        <p:nvPicPr>
          <p:cNvPr id="42047" name="Picture 65" descr="Microgenix_Logo_Final"/>
          <p:cNvPicPr>
            <a:picLocks noChangeAspect="1" noChangeArrowheads="1"/>
          </p:cNvPicPr>
          <p:nvPr/>
        </p:nvPicPr>
        <p:blipFill>
          <a:blip r:embed="rId6"/>
          <a:srcRect/>
          <a:stretch>
            <a:fillRect/>
          </a:stretch>
        </p:blipFill>
        <p:spPr bwMode="auto">
          <a:xfrm>
            <a:off x="3775075" y="571500"/>
            <a:ext cx="2413000" cy="236538"/>
          </a:xfrm>
          <a:prstGeom prst="rect">
            <a:avLst/>
          </a:prstGeom>
          <a:noFill/>
          <a:ln w="9525">
            <a:noFill/>
            <a:miter lim="800000"/>
            <a:headEnd/>
            <a:tailEnd/>
          </a:ln>
        </p:spPr>
      </p:pic>
      <p:sp>
        <p:nvSpPr>
          <p:cNvPr id="42049" name="TextBox 8"/>
          <p:cNvSpPr txBox="1">
            <a:spLocks noChangeArrowheads="1"/>
          </p:cNvSpPr>
          <p:nvPr/>
        </p:nvSpPr>
        <p:spPr bwMode="auto">
          <a:xfrm>
            <a:off x="633413" y="725488"/>
            <a:ext cx="2338387" cy="646112"/>
          </a:xfrm>
          <a:prstGeom prst="rect">
            <a:avLst/>
          </a:prstGeom>
          <a:noFill/>
          <a:ln w="9525">
            <a:noFill/>
            <a:miter lim="800000"/>
            <a:headEnd/>
            <a:tailEnd/>
          </a:ln>
        </p:spPr>
        <p:txBody>
          <a:bodyPr>
            <a:spAutoFit/>
          </a:bodyPr>
          <a:lstStyle/>
          <a:p>
            <a:pPr algn="ctr"/>
            <a:r>
              <a:rPr lang="en-US" b="1" dirty="0" err="1">
                <a:latin typeface="Tw Cen MT" pitchFamily="34" charset="0"/>
                <a:cs typeface="Arial" pitchFamily="34" charset="0"/>
              </a:rPr>
              <a:t>Indisof</a:t>
            </a:r>
            <a:r>
              <a:rPr lang="en-US" b="1" dirty="0">
                <a:latin typeface="Tw Cen MT" pitchFamily="34" charset="0"/>
                <a:cs typeface="Arial" pitchFamily="34" charset="0"/>
              </a:rPr>
              <a:t> OS</a:t>
            </a:r>
          </a:p>
          <a:p>
            <a:pPr algn="ctr"/>
            <a:r>
              <a:rPr lang="en-US" b="1" dirty="0">
                <a:latin typeface="Tw Cen MT" pitchFamily="34" charset="0"/>
                <a:cs typeface="Arial" pitchFamily="34" charset="0"/>
              </a:rPr>
              <a:t>GOTS Certified</a:t>
            </a:r>
          </a:p>
        </p:txBody>
      </p:sp>
      <p:pic>
        <p:nvPicPr>
          <p:cNvPr id="42050" name="Picture 66" descr="D:\New Folder (2)\images\11237naegmjng86.jpg"/>
          <p:cNvPicPr>
            <a:picLocks noChangeAspect="1" noChangeArrowheads="1"/>
          </p:cNvPicPr>
          <p:nvPr/>
        </p:nvPicPr>
        <p:blipFill>
          <a:blip r:embed="rId7"/>
          <a:srcRect/>
          <a:stretch>
            <a:fillRect/>
          </a:stretch>
        </p:blipFill>
        <p:spPr bwMode="auto">
          <a:xfrm>
            <a:off x="495300" y="2324100"/>
            <a:ext cx="2590800" cy="230981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ChangeArrowheads="1"/>
          </p:cNvSpPr>
          <p:nvPr/>
        </p:nvSpPr>
        <p:spPr bwMode="auto">
          <a:xfrm>
            <a:off x="6464300" y="3175"/>
            <a:ext cx="393700" cy="519113"/>
          </a:xfrm>
          <a:prstGeom prst="rect">
            <a:avLst/>
          </a:prstGeom>
          <a:noFill/>
          <a:ln w="9525">
            <a:noFill/>
            <a:miter lim="800000"/>
            <a:headEnd/>
            <a:tailEnd/>
          </a:ln>
        </p:spPr>
        <p:txBody>
          <a:bodyPr wrap="none" anchor="ctr">
            <a:spAutoFit/>
          </a:bodyPr>
          <a:lstStyle/>
          <a:p>
            <a:pPr algn="r"/>
            <a:r>
              <a:rPr lang="en-US" sz="2800" b="1" dirty="0">
                <a:solidFill>
                  <a:srgbClr val="FF0000"/>
                </a:solidFill>
                <a:latin typeface="Tahoma" pitchFamily="34" charset="0"/>
                <a:ea typeface="Times New Roman" pitchFamily="18" charset="0"/>
                <a:cs typeface="Tahoma" pitchFamily="34" charset="0"/>
              </a:rPr>
              <a:t>  </a:t>
            </a:r>
            <a:endParaRPr lang="en-US" dirty="0">
              <a:solidFill>
                <a:srgbClr val="FF0000"/>
              </a:solidFill>
              <a:latin typeface="Tw Cen MT" pitchFamily="34" charset="0"/>
              <a:ea typeface="Times New Roman" pitchFamily="18" charset="0"/>
              <a:cs typeface="Tahoma" pitchFamily="34" charset="0"/>
            </a:endParaRPr>
          </a:p>
        </p:txBody>
      </p:sp>
      <p:sp>
        <p:nvSpPr>
          <p:cNvPr id="43011" name="Rectangle 17"/>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dirty="0">
              <a:latin typeface="Tw Cen MT" pitchFamily="34" charset="0"/>
            </a:endParaRPr>
          </a:p>
        </p:txBody>
      </p:sp>
      <p:sp>
        <p:nvSpPr>
          <p:cNvPr id="43012"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dirty="0">
              <a:latin typeface="Tw Cen MT" pitchFamily="34" charset="0"/>
            </a:endParaRPr>
          </a:p>
        </p:txBody>
      </p:sp>
      <p:sp>
        <p:nvSpPr>
          <p:cNvPr id="43013" name="TextBox 26"/>
          <p:cNvSpPr txBox="1">
            <a:spLocks noChangeArrowheads="1"/>
          </p:cNvSpPr>
          <p:nvPr/>
        </p:nvSpPr>
        <p:spPr bwMode="auto">
          <a:xfrm>
            <a:off x="228600" y="4267200"/>
            <a:ext cx="184150" cy="366713"/>
          </a:xfrm>
          <a:prstGeom prst="rect">
            <a:avLst/>
          </a:prstGeom>
          <a:noFill/>
          <a:ln w="9525">
            <a:noFill/>
            <a:miter lim="800000"/>
            <a:headEnd/>
            <a:tailEnd/>
          </a:ln>
        </p:spPr>
        <p:txBody>
          <a:bodyPr wrap="none">
            <a:spAutoFit/>
          </a:bodyPr>
          <a:lstStyle/>
          <a:p>
            <a:endParaRPr lang="en-US" dirty="0">
              <a:latin typeface="Tw Cen MT" pitchFamily="34" charset="0"/>
            </a:endParaRPr>
          </a:p>
        </p:txBody>
      </p:sp>
      <p:sp>
        <p:nvSpPr>
          <p:cNvPr id="15" name="Rounded Rectangle 14"/>
          <p:cNvSpPr>
            <a:spLocks/>
          </p:cNvSpPr>
          <p:nvPr/>
        </p:nvSpPr>
        <p:spPr>
          <a:xfrm>
            <a:off x="3681413" y="6911975"/>
            <a:ext cx="2667000" cy="822325"/>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600" b="1" dirty="0">
                <a:solidFill>
                  <a:srgbClr val="000000"/>
                </a:solidFill>
                <a:latin typeface="Tw Cen MT" pitchFamily="34" charset="0"/>
              </a:rPr>
              <a:t>Dosage Guidelines</a:t>
            </a:r>
          </a:p>
          <a:p>
            <a:pPr algn="ctr">
              <a:defRPr/>
            </a:pPr>
            <a:r>
              <a:rPr lang="en-US" sz="1600" b="1" dirty="0">
                <a:solidFill>
                  <a:srgbClr val="000000"/>
                </a:solidFill>
                <a:latin typeface="Tw Cen MT" pitchFamily="34" charset="0"/>
              </a:rPr>
              <a:t>2 to 5 g/l </a:t>
            </a:r>
          </a:p>
          <a:p>
            <a:pPr algn="ctr">
              <a:defRPr/>
            </a:pPr>
            <a:r>
              <a:rPr lang="en-US" sz="1600" b="1" dirty="0">
                <a:solidFill>
                  <a:srgbClr val="000000"/>
                </a:solidFill>
                <a:latin typeface="Tw Cen MT" pitchFamily="34" charset="0"/>
              </a:rPr>
              <a:t>At room temp. (10-20 min)</a:t>
            </a:r>
          </a:p>
        </p:txBody>
      </p:sp>
      <p:sp>
        <p:nvSpPr>
          <p:cNvPr id="43015" name="Text Box 2"/>
          <p:cNvSpPr txBox="1">
            <a:spLocks noChangeArrowheads="1"/>
          </p:cNvSpPr>
          <p:nvPr/>
        </p:nvSpPr>
        <p:spPr bwMode="auto">
          <a:xfrm>
            <a:off x="304800" y="8724900"/>
            <a:ext cx="6227763" cy="342900"/>
          </a:xfrm>
          <a:prstGeom prst="rect">
            <a:avLst/>
          </a:prstGeom>
          <a:solidFill>
            <a:srgbClr val="FFFFFF"/>
          </a:solidFill>
          <a:ln w="9525">
            <a:noFill/>
            <a:miter lim="800000"/>
            <a:headEnd/>
            <a:tailEnd/>
          </a:ln>
        </p:spPr>
        <p:txBody>
          <a:bodyPr/>
          <a:lstStyle/>
          <a:p>
            <a:pPr>
              <a:spcAft>
                <a:spcPts val="1000"/>
              </a:spcAft>
            </a:pPr>
            <a:r>
              <a:rPr lang="en-US" sz="600" b="1" dirty="0">
                <a:latin typeface="Times New Roman" pitchFamily="18" charset="0"/>
              </a:rPr>
              <a:t>Disclaimer:</a:t>
            </a:r>
            <a:r>
              <a:rPr lang="en-US" sz="600" dirty="0">
                <a:latin typeface="Times New Roman" pitchFamily="18" charset="0"/>
              </a:rPr>
              <a:t> The information contained herein is correct to the best of our knowledge. Your attention is directed to the pertinent Technical Bulletin or Material Safety Data Sheets for the products mentioned herein. No warranty, express or implied, including warranties of merchantability or fitness for a particular purpose are made with respect to the products described herein.</a:t>
            </a:r>
            <a:endParaRPr lang="en-US" sz="1000" dirty="0">
              <a:latin typeface="Times New Roman" pitchFamily="18" charset="0"/>
            </a:endParaRPr>
          </a:p>
          <a:p>
            <a:endParaRPr lang="en-US" sz="1400" dirty="0"/>
          </a:p>
        </p:txBody>
      </p:sp>
      <p:sp>
        <p:nvSpPr>
          <p:cNvPr id="43016" name="Rectangle 22"/>
          <p:cNvSpPr>
            <a:spLocks noChangeArrowheads="1"/>
          </p:cNvSpPr>
          <p:nvPr/>
        </p:nvSpPr>
        <p:spPr bwMode="auto">
          <a:xfrm>
            <a:off x="3659188" y="923925"/>
            <a:ext cx="2614612" cy="550863"/>
          </a:xfrm>
          <a:prstGeom prst="rect">
            <a:avLst/>
          </a:prstGeom>
          <a:noFill/>
          <a:ln w="9525">
            <a:noFill/>
            <a:miter lim="800000"/>
            <a:headEnd/>
            <a:tailEnd/>
          </a:ln>
        </p:spPr>
        <p:txBody>
          <a:bodyPr anchor="ctr">
            <a:spAutoFit/>
          </a:bodyPr>
          <a:lstStyle/>
          <a:p>
            <a:pPr algn="ctr">
              <a:tabLst>
                <a:tab pos="2743200" algn="ctr"/>
                <a:tab pos="5486400" algn="r"/>
              </a:tabLst>
            </a:pPr>
            <a:r>
              <a:rPr lang="en-US" sz="1100" dirty="0">
                <a:latin typeface="Copperplate Gothic Light" pitchFamily="34" charset="0"/>
                <a:ea typeface="Times New Roman" pitchFamily="18" charset="0"/>
                <a:cs typeface="Arial" pitchFamily="34" charset="0"/>
              </a:rPr>
              <a:t>SPECIALITIES PRIVATE LIMITED</a:t>
            </a:r>
          </a:p>
          <a:p>
            <a:pPr algn="ctr">
              <a:tabLst>
                <a:tab pos="2743200" algn="ctr"/>
                <a:tab pos="5486400" algn="r"/>
              </a:tabLst>
            </a:pPr>
            <a:endParaRPr lang="en-US" sz="800" dirty="0">
              <a:latin typeface="Copperplate Gothic Light" pitchFamily="34" charset="0"/>
              <a:ea typeface="Times New Roman" pitchFamily="18" charset="0"/>
              <a:cs typeface="Arial" pitchFamily="34" charset="0"/>
            </a:endParaRPr>
          </a:p>
          <a:p>
            <a:pPr algn="ctr">
              <a:tabLst>
                <a:tab pos="2743200" algn="ctr"/>
                <a:tab pos="5486400" algn="r"/>
              </a:tabLst>
            </a:pPr>
            <a:r>
              <a:rPr lang="en-US" sz="1100" b="1" dirty="0">
                <a:latin typeface="Tw Cen MT" pitchFamily="34" charset="0"/>
                <a:ea typeface="Times New Roman" pitchFamily="18" charset="0"/>
                <a:cs typeface="Arial" pitchFamily="34" charset="0"/>
              </a:rPr>
              <a:t>An ISO 9001 : 2008 Certified  Company</a:t>
            </a:r>
          </a:p>
        </p:txBody>
      </p:sp>
      <p:sp>
        <p:nvSpPr>
          <p:cNvPr id="43017" name="AutoShape 2"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sp>
        <p:nvSpPr>
          <p:cNvPr id="43018" name="AutoShape 4"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sp>
        <p:nvSpPr>
          <p:cNvPr id="43019" name="AutoShape 6"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graphicFrame>
        <p:nvGraphicFramePr>
          <p:cNvPr id="23" name="Table 22"/>
          <p:cNvGraphicFramePr>
            <a:graphicFrameLocks noGrp="1"/>
          </p:cNvGraphicFramePr>
          <p:nvPr/>
        </p:nvGraphicFramePr>
        <p:xfrm>
          <a:off x="3681413" y="2324100"/>
          <a:ext cx="2667000" cy="4428091"/>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tblGrid>
              <a:tr h="3937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a:ln>
                            <a:noFill/>
                          </a:ln>
                          <a:solidFill>
                            <a:schemeClr val="bg1"/>
                          </a:solidFill>
                          <a:effectLst/>
                          <a:latin typeface="Tw Cen MT" pitchFamily="34" charset="0"/>
                          <a:ea typeface="Times New Roman" pitchFamily="18" charset="0"/>
                          <a:cs typeface="Times New Roman" pitchFamily="18" charset="0"/>
                        </a:rPr>
                        <a:t>Product Highlights</a:t>
                      </a:r>
                      <a:endParaRPr kumimoji="0" lang="en-US" sz="1200" b="1" i="0" u="none" strike="noStrike" cap="none" normalizeH="0" baseline="0" dirty="0">
                        <a:ln>
                          <a:noFill/>
                        </a:ln>
                        <a:solidFill>
                          <a:schemeClr val="bg1"/>
                        </a:solidFill>
                        <a:effectLst/>
                        <a:latin typeface="Tw Cen MT" pitchFamily="34" charset="0"/>
                      </a:endParaRPr>
                    </a:p>
                  </a:txBody>
                  <a:tcPr anchor="ctr"/>
                </a:tc>
                <a:extLst>
                  <a:ext uri="{0D108BD9-81ED-4DB2-BD59-A6C34878D82A}">
                    <a16:rowId xmlns:a16="http://schemas.microsoft.com/office/drawing/2014/main" val="10000"/>
                  </a:ext>
                </a:extLst>
              </a:tr>
              <a:tr h="4656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dk1"/>
                          </a:solidFill>
                          <a:latin typeface="Tw Cen MT" pitchFamily="34" charset="0"/>
                          <a:ea typeface="+mn-ea"/>
                          <a:cs typeface="+mn-cs"/>
                        </a:rPr>
                        <a:t>All purpose neutralizing agent</a:t>
                      </a:r>
                      <a:endParaRPr kumimoji="0" lang="en-US" sz="1200" b="0" i="0" u="none" strike="noStrike" cap="none" normalizeH="0" baseline="0" dirty="0">
                        <a:ln>
                          <a:noFill/>
                        </a:ln>
                        <a:solidFill>
                          <a:schemeClr val="tx1"/>
                        </a:solidFill>
                        <a:effectLst/>
                        <a:latin typeface="Tw Cen MT" pitchFamily="34" charset="0"/>
                      </a:endParaRPr>
                    </a:p>
                  </a:txBody>
                  <a:tcPr anchor="ctr"/>
                </a:tc>
                <a:extLst>
                  <a:ext uri="{0D108BD9-81ED-4DB2-BD59-A6C34878D82A}">
                    <a16:rowId xmlns:a16="http://schemas.microsoft.com/office/drawing/2014/main" val="10001"/>
                  </a:ext>
                </a:extLst>
              </a:tr>
              <a:tr h="438596">
                <a:tc>
                  <a:txBody>
                    <a:bodyPr/>
                    <a:lstStyle/>
                    <a:p>
                      <a:r>
                        <a:rPr lang="en-US" sz="1200" kern="1200" baseline="0" dirty="0">
                          <a:solidFill>
                            <a:schemeClr val="dk1"/>
                          </a:solidFill>
                          <a:latin typeface="Tw Cen MT" pitchFamily="34" charset="0"/>
                          <a:ea typeface="+mn-ea"/>
                          <a:cs typeface="+mn-cs"/>
                        </a:rPr>
                        <a:t>Effectively used after enzymematic biostoning and after chlorine bleach</a:t>
                      </a:r>
                      <a:endParaRPr lang="en-US" sz="1200" dirty="0">
                        <a:latin typeface="Tw Cen MT" pitchFamily="34" charset="0"/>
                      </a:endParaRPr>
                    </a:p>
                  </a:txBody>
                  <a:tcPr anchor="ctr"/>
                </a:tc>
                <a:extLst>
                  <a:ext uri="{0D108BD9-81ED-4DB2-BD59-A6C34878D82A}">
                    <a16:rowId xmlns:a16="http://schemas.microsoft.com/office/drawing/2014/main" val="10002"/>
                  </a:ext>
                </a:extLst>
              </a:tr>
              <a:tr h="551218">
                <a:tc>
                  <a:txBody>
                    <a:bodyPr/>
                    <a:lstStyle/>
                    <a:p>
                      <a:r>
                        <a:rPr lang="en-US" sz="1200" kern="1200" baseline="0" dirty="0">
                          <a:solidFill>
                            <a:schemeClr val="dk1"/>
                          </a:solidFill>
                          <a:latin typeface="Tw Cen MT" pitchFamily="34" charset="0"/>
                          <a:ea typeface="+mn-ea"/>
                          <a:cs typeface="+mn-cs"/>
                        </a:rPr>
                        <a:t>Ensures cent percent removal of any residual chlorine in just one wash</a:t>
                      </a:r>
                      <a:endParaRPr lang="en-US" sz="1200" dirty="0">
                        <a:latin typeface="Tw Cen MT" pitchFamily="34" charset="0"/>
                      </a:endParaRPr>
                    </a:p>
                  </a:txBody>
                  <a:tcPr anchor="ctr"/>
                </a:tc>
                <a:extLst>
                  <a:ext uri="{0D108BD9-81ED-4DB2-BD59-A6C34878D82A}">
                    <a16:rowId xmlns:a16="http://schemas.microsoft.com/office/drawing/2014/main" val="10003"/>
                  </a:ext>
                </a:extLst>
              </a:tr>
              <a:tr h="438596">
                <a:tc>
                  <a:txBody>
                    <a:bodyPr/>
                    <a:lstStyle/>
                    <a:p>
                      <a:r>
                        <a:rPr lang="en-US" sz="1200" kern="1200" baseline="0" dirty="0">
                          <a:solidFill>
                            <a:schemeClr val="dk1"/>
                          </a:solidFill>
                          <a:latin typeface="Tw Cen MT" pitchFamily="34" charset="0"/>
                          <a:ea typeface="+mn-ea"/>
                          <a:cs typeface="+mn-cs"/>
                        </a:rPr>
                        <a:t>Imparts re-wetting Properties &amp; making them skin friendly</a:t>
                      </a:r>
                      <a:endParaRPr lang="en-US" sz="1200" dirty="0">
                        <a:latin typeface="Tw Cen MT" pitchFamily="34" charset="0"/>
                      </a:endParaRPr>
                    </a:p>
                  </a:txBody>
                  <a:tcPr anchor="ctr"/>
                </a:tc>
                <a:extLst>
                  <a:ext uri="{0D108BD9-81ED-4DB2-BD59-A6C34878D82A}">
                    <a16:rowId xmlns:a16="http://schemas.microsoft.com/office/drawing/2014/main" val="10004"/>
                  </a:ext>
                </a:extLst>
              </a:tr>
              <a:tr h="614034">
                <a:tc>
                  <a:txBody>
                    <a:bodyPr/>
                    <a:lstStyle/>
                    <a:p>
                      <a:r>
                        <a:rPr lang="en-US" sz="1200" kern="1200" baseline="0" dirty="0">
                          <a:solidFill>
                            <a:schemeClr val="dk1"/>
                          </a:solidFill>
                          <a:latin typeface="Tw Cen MT" pitchFamily="34" charset="0"/>
                          <a:ea typeface="+mn-ea"/>
                          <a:cs typeface="+mn-cs"/>
                        </a:rPr>
                        <a:t>Gentle product and does not have any adverse affect on any property of garments</a:t>
                      </a:r>
                      <a:endParaRPr lang="en-US" sz="1200" dirty="0">
                        <a:latin typeface="Tw Cen MT" pitchFamily="34" charset="0"/>
                      </a:endParaRPr>
                    </a:p>
                  </a:txBody>
                  <a:tcPr anchor="ctr"/>
                </a:tc>
                <a:extLst>
                  <a:ext uri="{0D108BD9-81ED-4DB2-BD59-A6C34878D82A}">
                    <a16:rowId xmlns:a16="http://schemas.microsoft.com/office/drawing/2014/main" val="10005"/>
                  </a:ext>
                </a:extLst>
              </a:tr>
              <a:tr h="789472">
                <a:tc>
                  <a:txBody>
                    <a:bodyPr/>
                    <a:lstStyle/>
                    <a:p>
                      <a:r>
                        <a:rPr lang="en-US" sz="1200" kern="1200" baseline="0" dirty="0">
                          <a:solidFill>
                            <a:schemeClr val="dk1"/>
                          </a:solidFill>
                          <a:latin typeface="Tw Cen MT" pitchFamily="34" charset="0"/>
                          <a:ea typeface="+mn-ea"/>
                          <a:cs typeface="+mn-cs"/>
                        </a:rPr>
                        <a:t>Helps against future yellowing of garments which takes place due to residual chlorine and generally takes place during storing</a:t>
                      </a:r>
                      <a:endParaRPr lang="en-US" sz="1200" dirty="0">
                        <a:latin typeface="Tw Cen MT" pitchFamily="34" charset="0"/>
                      </a:endParaRPr>
                    </a:p>
                  </a:txBody>
                  <a:tcPr anchor="ctr"/>
                </a:tc>
                <a:extLst>
                  <a:ext uri="{0D108BD9-81ED-4DB2-BD59-A6C34878D82A}">
                    <a16:rowId xmlns:a16="http://schemas.microsoft.com/office/drawing/2014/main" val="10006"/>
                  </a:ext>
                </a:extLst>
              </a:tr>
              <a:tr h="614034">
                <a:tc>
                  <a:txBody>
                    <a:bodyPr/>
                    <a:lstStyle/>
                    <a:p>
                      <a:r>
                        <a:rPr lang="en-US" sz="1200" kern="1200" baseline="0" dirty="0">
                          <a:solidFill>
                            <a:schemeClr val="dk1"/>
                          </a:solidFill>
                          <a:latin typeface="Tw Cen MT" pitchFamily="34" charset="0"/>
                          <a:ea typeface="+mn-ea"/>
                          <a:cs typeface="+mn-cs"/>
                        </a:rPr>
                        <a:t>For the sake of fail safe neutralizing of chlorine bleach it is advisable to use it twice</a:t>
                      </a:r>
                      <a:endParaRPr lang="en-US" sz="1200" dirty="0">
                        <a:latin typeface="Tw Cen MT" pitchFamily="34" charset="0"/>
                      </a:endParaRPr>
                    </a:p>
                  </a:txBody>
                  <a:tcPr anchor="ctr"/>
                </a:tc>
                <a:extLst>
                  <a:ext uri="{0D108BD9-81ED-4DB2-BD59-A6C34878D82A}">
                    <a16:rowId xmlns:a16="http://schemas.microsoft.com/office/drawing/2014/main" val="10007"/>
                  </a:ext>
                </a:extLst>
              </a:tr>
            </a:tbl>
          </a:graphicData>
        </a:graphic>
      </p:graphicFrame>
      <p:graphicFrame>
        <p:nvGraphicFramePr>
          <p:cNvPr id="24" name="Table 23"/>
          <p:cNvGraphicFramePr>
            <a:graphicFrameLocks noGrp="1"/>
          </p:cNvGraphicFramePr>
          <p:nvPr/>
        </p:nvGraphicFramePr>
        <p:xfrm>
          <a:off x="495300" y="5127625"/>
          <a:ext cx="2667000" cy="2618606"/>
        </p:xfrm>
        <a:graphic>
          <a:graphicData uri="http://schemas.openxmlformats.org/drawingml/2006/table">
            <a:tbl>
              <a:tblPr firstRow="1" bandRow="1">
                <a:tableStyleId>{5C22544A-7EE6-4342-B048-85BDC9FD1C3A}</a:tableStyleId>
              </a:tblPr>
              <a:tblGrid>
                <a:gridCol w="1276350">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tblGrid>
              <a:tr h="271763">
                <a:tc gridSpan="2">
                  <a:txBody>
                    <a:bodyPr/>
                    <a:lstStyle/>
                    <a:p>
                      <a:pPr algn="ctr"/>
                      <a:r>
                        <a:rPr lang="en-US" sz="1200" dirty="0">
                          <a:latin typeface="Tw Cen MT" pitchFamily="34" charset="0"/>
                        </a:rPr>
                        <a:t>Typical Characteristics</a:t>
                      </a:r>
                    </a:p>
                  </a:txBody>
                  <a:tcPr anchor="ctr"/>
                </a:tc>
                <a:tc hMerge="1">
                  <a:txBody>
                    <a:bodyPr/>
                    <a:lstStyle/>
                    <a:p>
                      <a:endParaRPr lang="en-US" dirty="0"/>
                    </a:p>
                  </a:txBody>
                  <a:tcPr/>
                </a:tc>
                <a:extLst>
                  <a:ext uri="{0D108BD9-81ED-4DB2-BD59-A6C34878D82A}">
                    <a16:rowId xmlns:a16="http://schemas.microsoft.com/office/drawing/2014/main" val="10000"/>
                  </a:ext>
                </a:extLst>
              </a:tr>
              <a:tr h="452938">
                <a:tc>
                  <a:txBody>
                    <a:bodyPr/>
                    <a:lstStyle/>
                    <a:p>
                      <a:r>
                        <a:rPr kumimoji="0" lang="en-US" sz="1200" kern="1200" dirty="0">
                          <a:solidFill>
                            <a:schemeClr val="dk1"/>
                          </a:solidFill>
                          <a:latin typeface="Tw Cen MT" pitchFamily="34" charset="0"/>
                          <a:ea typeface="+mn-ea"/>
                          <a:cs typeface="+mn-cs"/>
                        </a:rPr>
                        <a:t>Appearance</a:t>
                      </a:r>
                      <a:endParaRPr lang="en-US" sz="1200" dirty="0">
                        <a:latin typeface="Tw Cen MT" pitchFamily="34" charset="0"/>
                      </a:endParaRPr>
                    </a:p>
                  </a:txBody>
                  <a:tcPr anchor="ctr"/>
                </a:tc>
                <a:tc>
                  <a:txBody>
                    <a:bodyPr/>
                    <a:lstStyle/>
                    <a:p>
                      <a:r>
                        <a:rPr kumimoji="0" lang="en-US" sz="1200" kern="1200" dirty="0">
                          <a:solidFill>
                            <a:schemeClr val="dk1"/>
                          </a:solidFill>
                          <a:latin typeface="Tw Cen MT" pitchFamily="34" charset="0"/>
                          <a:ea typeface="+mn-ea"/>
                          <a:cs typeface="+mn-cs"/>
                        </a:rPr>
                        <a:t>Free Flowing Powder</a:t>
                      </a:r>
                      <a:endParaRPr lang="en-US" sz="1200" dirty="0">
                        <a:latin typeface="Tw Cen MT" pitchFamily="34" charset="0"/>
                      </a:endParaRPr>
                    </a:p>
                  </a:txBody>
                  <a:tcPr anchor="ctr"/>
                </a:tc>
                <a:extLst>
                  <a:ext uri="{0D108BD9-81ED-4DB2-BD59-A6C34878D82A}">
                    <a16:rowId xmlns:a16="http://schemas.microsoft.com/office/drawing/2014/main" val="10001"/>
                  </a:ext>
                </a:extLst>
              </a:tr>
              <a:tr h="271763">
                <a:tc>
                  <a:txBody>
                    <a:bodyPr/>
                    <a:lstStyle/>
                    <a:p>
                      <a:r>
                        <a:rPr kumimoji="0" lang="en-US" sz="1200" kern="1200" dirty="0">
                          <a:solidFill>
                            <a:schemeClr val="dk1"/>
                          </a:solidFill>
                          <a:latin typeface="Tw Cen MT" pitchFamily="34" charset="0"/>
                          <a:ea typeface="+mn-ea"/>
                          <a:cs typeface="+mn-cs"/>
                        </a:rPr>
                        <a:t>Ionic nature</a:t>
                      </a:r>
                      <a:endParaRPr lang="en-US" sz="1200" dirty="0">
                        <a:latin typeface="Tw Cen MT" pitchFamily="34" charset="0"/>
                      </a:endParaRPr>
                    </a:p>
                  </a:txBody>
                  <a:tcPr anchor="ctr"/>
                </a:tc>
                <a:tc>
                  <a:txBody>
                    <a:bodyPr/>
                    <a:lstStyle/>
                    <a:p>
                      <a:r>
                        <a:rPr kumimoji="0" lang="en-US" sz="1200" kern="1200" dirty="0">
                          <a:solidFill>
                            <a:schemeClr val="dk1"/>
                          </a:solidFill>
                          <a:latin typeface="Tw Cen MT" pitchFamily="34" charset="0"/>
                          <a:ea typeface="+mn-ea"/>
                          <a:cs typeface="+mn-cs"/>
                        </a:rPr>
                        <a:t>Anionic</a:t>
                      </a:r>
                      <a:endParaRPr lang="en-US" sz="1200" dirty="0">
                        <a:latin typeface="Tw Cen MT" pitchFamily="34" charset="0"/>
                      </a:endParaRPr>
                    </a:p>
                  </a:txBody>
                  <a:tcPr anchor="ctr"/>
                </a:tc>
                <a:extLst>
                  <a:ext uri="{0D108BD9-81ED-4DB2-BD59-A6C34878D82A}">
                    <a16:rowId xmlns:a16="http://schemas.microsoft.com/office/drawing/2014/main" val="10002"/>
                  </a:ext>
                </a:extLst>
              </a:tr>
              <a:tr h="271763">
                <a:tc>
                  <a:txBody>
                    <a:bodyPr/>
                    <a:lstStyle/>
                    <a:p>
                      <a:r>
                        <a:rPr kumimoji="0" lang="en-US" sz="1200" kern="1200" dirty="0">
                          <a:solidFill>
                            <a:schemeClr val="dk1"/>
                          </a:solidFill>
                          <a:latin typeface="Tw Cen MT" pitchFamily="34" charset="0"/>
                          <a:ea typeface="+mn-ea"/>
                          <a:cs typeface="+mn-cs"/>
                        </a:rPr>
                        <a:t>pH (1% dilution)</a:t>
                      </a:r>
                      <a:endParaRPr lang="en-US" sz="1200" dirty="0">
                        <a:latin typeface="Tw Cen MT" pitchFamily="34" charset="0"/>
                      </a:endParaRPr>
                    </a:p>
                  </a:txBody>
                  <a:tcPr anchor="ctr"/>
                </a:tc>
                <a:tc>
                  <a:txBody>
                    <a:bodyPr/>
                    <a:lstStyle/>
                    <a:p>
                      <a:r>
                        <a:rPr kumimoji="0" lang="en-US" sz="1200" kern="1200" dirty="0">
                          <a:solidFill>
                            <a:schemeClr val="dk1"/>
                          </a:solidFill>
                          <a:latin typeface="Tw Cen MT" pitchFamily="34" charset="0"/>
                          <a:ea typeface="+mn-ea"/>
                          <a:cs typeface="+mn-cs"/>
                        </a:rPr>
                        <a:t>6 ± 2</a:t>
                      </a:r>
                      <a:endParaRPr lang="en-US" sz="1200" dirty="0">
                        <a:latin typeface="Tw Cen MT" pitchFamily="34" charset="0"/>
                      </a:endParaRPr>
                    </a:p>
                  </a:txBody>
                  <a:tcPr anchor="ctr"/>
                </a:tc>
                <a:extLst>
                  <a:ext uri="{0D108BD9-81ED-4DB2-BD59-A6C34878D82A}">
                    <a16:rowId xmlns:a16="http://schemas.microsoft.com/office/drawing/2014/main" val="10003"/>
                  </a:ext>
                </a:extLst>
              </a:tr>
              <a:tr h="404861">
                <a:tc>
                  <a:txBody>
                    <a:bodyPr/>
                    <a:lstStyle/>
                    <a:p>
                      <a:r>
                        <a:rPr kumimoji="0" lang="en-US" sz="1200" kern="1200" dirty="0">
                          <a:solidFill>
                            <a:schemeClr val="dk1"/>
                          </a:solidFill>
                          <a:latin typeface="Tw Cen MT" pitchFamily="34" charset="0"/>
                          <a:ea typeface="+mn-ea"/>
                          <a:cs typeface="+mn-cs"/>
                        </a:rPr>
                        <a:t>Solubility</a:t>
                      </a:r>
                      <a:endParaRPr lang="en-US" sz="1200" dirty="0">
                        <a:latin typeface="Tw Cen MT" pitchFamily="34" charset="0"/>
                      </a:endParaRPr>
                    </a:p>
                  </a:txBody>
                  <a:tcPr anchor="ctr"/>
                </a:tc>
                <a:tc>
                  <a:txBody>
                    <a:bodyPr/>
                    <a:lstStyle/>
                    <a:p>
                      <a:r>
                        <a:rPr kumimoji="0" lang="en-US" sz="1200" kern="1200" dirty="0">
                          <a:solidFill>
                            <a:schemeClr val="dk1"/>
                          </a:solidFill>
                          <a:latin typeface="Tw Cen MT" pitchFamily="34" charset="0"/>
                          <a:ea typeface="+mn-ea"/>
                          <a:cs typeface="+mn-cs"/>
                        </a:rPr>
                        <a:t>Partial</a:t>
                      </a:r>
                      <a:endParaRPr lang="en-US" sz="1200" dirty="0">
                        <a:latin typeface="Tw Cen MT" pitchFamily="34" charset="0"/>
                      </a:endParaRPr>
                    </a:p>
                  </a:txBody>
                  <a:tcPr anchor="ctr"/>
                </a:tc>
                <a:extLst>
                  <a:ext uri="{0D108BD9-81ED-4DB2-BD59-A6C34878D82A}">
                    <a16:rowId xmlns:a16="http://schemas.microsoft.com/office/drawing/2014/main" val="10004"/>
                  </a:ext>
                </a:extLst>
              </a:tr>
              <a:tr h="311195">
                <a:tc>
                  <a:txBody>
                    <a:bodyPr/>
                    <a:lstStyle/>
                    <a:p>
                      <a:r>
                        <a:rPr kumimoji="0" lang="en-US" sz="1200" kern="1200" dirty="0">
                          <a:solidFill>
                            <a:schemeClr val="dk1"/>
                          </a:solidFill>
                          <a:latin typeface="Tw Cen MT" pitchFamily="34" charset="0"/>
                          <a:ea typeface="+mn-ea"/>
                          <a:cs typeface="+mn-cs"/>
                        </a:rPr>
                        <a:t>Odor</a:t>
                      </a:r>
                      <a:endParaRPr lang="en-US" sz="1200" dirty="0">
                        <a:latin typeface="Tw Cen MT" pitchFamily="34" charset="0"/>
                      </a:endParaRPr>
                    </a:p>
                  </a:txBody>
                  <a:tcPr anchor="ctr"/>
                </a:tc>
                <a:tc>
                  <a:txBody>
                    <a:bodyPr/>
                    <a:lstStyle/>
                    <a:p>
                      <a:r>
                        <a:rPr kumimoji="0" lang="en-US" sz="1200" kern="1200" dirty="0">
                          <a:solidFill>
                            <a:schemeClr val="dk1"/>
                          </a:solidFill>
                          <a:latin typeface="Tw Cen MT" pitchFamily="34" charset="0"/>
                          <a:ea typeface="+mn-ea"/>
                          <a:cs typeface="+mn-cs"/>
                        </a:rPr>
                        <a:t>Nil</a:t>
                      </a:r>
                      <a:endParaRPr lang="en-US" sz="1200" dirty="0">
                        <a:latin typeface="Tw Cen MT" pitchFamily="34" charset="0"/>
                      </a:endParaRPr>
                    </a:p>
                  </a:txBody>
                  <a:tcPr anchor="ctr"/>
                </a:tc>
                <a:extLst>
                  <a:ext uri="{0D108BD9-81ED-4DB2-BD59-A6C34878D82A}">
                    <a16:rowId xmlns:a16="http://schemas.microsoft.com/office/drawing/2014/main" val="10005"/>
                  </a:ext>
                </a:extLst>
              </a:tr>
              <a:tr h="311195">
                <a:tc>
                  <a:txBody>
                    <a:bodyPr/>
                    <a:lstStyle/>
                    <a:p>
                      <a:r>
                        <a:rPr kumimoji="0" lang="en-US" sz="1200" kern="1200" dirty="0">
                          <a:solidFill>
                            <a:schemeClr val="dk1"/>
                          </a:solidFill>
                          <a:latin typeface="Tw Cen MT" pitchFamily="34" charset="0"/>
                          <a:ea typeface="+mn-ea"/>
                          <a:cs typeface="+mn-cs"/>
                        </a:rPr>
                        <a:t>Caustic Content</a:t>
                      </a:r>
                      <a:endParaRPr lang="en-US" sz="1200" dirty="0">
                        <a:latin typeface="Tw Cen MT" pitchFamily="34" charset="0"/>
                      </a:endParaRPr>
                    </a:p>
                  </a:txBody>
                  <a:tcPr anchor="ctr"/>
                </a:tc>
                <a:tc>
                  <a:txBody>
                    <a:bodyPr/>
                    <a:lstStyle/>
                    <a:p>
                      <a:r>
                        <a:rPr kumimoji="0" lang="en-US" sz="1200" kern="1200" dirty="0">
                          <a:solidFill>
                            <a:schemeClr val="dk1"/>
                          </a:solidFill>
                          <a:latin typeface="Tw Cen MT" pitchFamily="34" charset="0"/>
                          <a:ea typeface="+mn-ea"/>
                          <a:cs typeface="+mn-cs"/>
                        </a:rPr>
                        <a:t>Nil</a:t>
                      </a:r>
                    </a:p>
                  </a:txBody>
                  <a:tcPr anchor="ctr"/>
                </a:tc>
                <a:extLst>
                  <a:ext uri="{0D108BD9-81ED-4DB2-BD59-A6C34878D82A}">
                    <a16:rowId xmlns:a16="http://schemas.microsoft.com/office/drawing/2014/main" val="10006"/>
                  </a:ext>
                </a:extLst>
              </a:tr>
              <a:tr h="311195">
                <a:tc>
                  <a:txBody>
                    <a:bodyPr/>
                    <a:lstStyle/>
                    <a:p>
                      <a:r>
                        <a:rPr lang="en-US" sz="1200" dirty="0">
                          <a:latin typeface="Tw Cen MT" pitchFamily="34" charset="0"/>
                        </a:rPr>
                        <a:t>Solvent Content</a:t>
                      </a:r>
                    </a:p>
                  </a:txBody>
                  <a:tcPr anchor="ctr"/>
                </a:tc>
                <a:tc>
                  <a:txBody>
                    <a:bodyPr/>
                    <a:lstStyle/>
                    <a:p>
                      <a:r>
                        <a:rPr kumimoji="0" lang="en-US" sz="1200" kern="1200" dirty="0">
                          <a:solidFill>
                            <a:schemeClr val="dk1"/>
                          </a:solidFill>
                          <a:latin typeface="Tw Cen MT" pitchFamily="34" charset="0"/>
                          <a:ea typeface="+mn-ea"/>
                          <a:cs typeface="+mn-cs"/>
                        </a:rPr>
                        <a:t>Nil</a:t>
                      </a:r>
                    </a:p>
                  </a:txBody>
                  <a:tcPr anchor="ctr"/>
                </a:tc>
                <a:extLst>
                  <a:ext uri="{0D108BD9-81ED-4DB2-BD59-A6C34878D82A}">
                    <a16:rowId xmlns:a16="http://schemas.microsoft.com/office/drawing/2014/main" val="10007"/>
                  </a:ext>
                </a:extLst>
              </a:tr>
            </a:tbl>
          </a:graphicData>
        </a:graphic>
      </p:graphicFrame>
      <p:sp>
        <p:nvSpPr>
          <p:cNvPr id="43068" name="TextBox 22"/>
          <p:cNvSpPr txBox="1">
            <a:spLocks noChangeArrowheads="1"/>
          </p:cNvSpPr>
          <p:nvPr/>
        </p:nvSpPr>
        <p:spPr bwMode="auto">
          <a:xfrm>
            <a:off x="419100" y="8002588"/>
            <a:ext cx="5981700" cy="646331"/>
          </a:xfrm>
          <a:prstGeom prst="rect">
            <a:avLst/>
          </a:prstGeom>
          <a:noFill/>
          <a:ln w="9525">
            <a:noFill/>
            <a:miter lim="800000"/>
            <a:headEnd/>
            <a:tailEnd/>
          </a:ln>
        </p:spPr>
        <p:txBody>
          <a:bodyPr>
            <a:spAutoFit/>
          </a:bodyPr>
          <a:lstStyle/>
          <a:p>
            <a:r>
              <a:rPr lang="en-US" sz="1200" b="1" dirty="0">
                <a:latin typeface="Tw Cen MT" pitchFamily="34" charset="0"/>
              </a:rPr>
              <a:t>Microgenix Specialities Private Limited </a:t>
            </a:r>
          </a:p>
          <a:p>
            <a:r>
              <a:rPr lang="en-US" sz="1100" dirty="0">
                <a:latin typeface="Tw Cen MT" pitchFamily="34" charset="0"/>
              </a:rPr>
              <a:t>16,Regent Park, Chief Justice Bunglow Lane, Bodakdev, Ahmedabad – 380059 Gujarat, INDIA.</a:t>
            </a:r>
            <a:r>
              <a:rPr lang="en-US" sz="1200" dirty="0">
                <a:latin typeface="Tw Cen MT" pitchFamily="34" charset="0"/>
              </a:rPr>
              <a:t> </a:t>
            </a:r>
          </a:p>
          <a:p>
            <a:r>
              <a:rPr lang="en-US" sz="1200" dirty="0">
                <a:latin typeface="Tw Cen MT" pitchFamily="34" charset="0"/>
              </a:rPr>
              <a:t>Phone : 079 2685 93 48-51 Email – </a:t>
            </a:r>
            <a:r>
              <a:rPr lang="en-US" sz="1200" dirty="0">
                <a:latin typeface="Tw Cen MT" pitchFamily="34" charset="0"/>
                <a:hlinkClick r:id="rId3"/>
              </a:rPr>
              <a:t>info@microgenix.co.in</a:t>
            </a:r>
            <a:r>
              <a:rPr lang="en-US" sz="1200" dirty="0">
                <a:latin typeface="Tw Cen MT" pitchFamily="34" charset="0"/>
              </a:rPr>
              <a:t> ; </a:t>
            </a:r>
            <a:r>
              <a:rPr lang="en-US" sz="1200" dirty="0">
                <a:latin typeface="Tw Cen MT" pitchFamily="34" charset="0"/>
                <a:hlinkClick r:id="rId4"/>
              </a:rPr>
              <a:t>www.microgenix.co.in</a:t>
            </a:r>
            <a:r>
              <a:rPr lang="en-US" sz="1200" dirty="0">
                <a:latin typeface="Tw Cen MT" pitchFamily="34" charset="0"/>
              </a:rPr>
              <a:t>  </a:t>
            </a:r>
          </a:p>
        </p:txBody>
      </p:sp>
      <p:pic>
        <p:nvPicPr>
          <p:cNvPr id="43069" name="Picture 65" descr="Microgenix_Logo_Final"/>
          <p:cNvPicPr>
            <a:picLocks noChangeAspect="1" noChangeArrowheads="1"/>
          </p:cNvPicPr>
          <p:nvPr/>
        </p:nvPicPr>
        <p:blipFill>
          <a:blip r:embed="rId5"/>
          <a:srcRect/>
          <a:stretch>
            <a:fillRect/>
          </a:stretch>
        </p:blipFill>
        <p:spPr bwMode="auto">
          <a:xfrm>
            <a:off x="3775075" y="571500"/>
            <a:ext cx="2413000" cy="236538"/>
          </a:xfrm>
          <a:prstGeom prst="rect">
            <a:avLst/>
          </a:prstGeom>
          <a:noFill/>
          <a:ln w="9525">
            <a:noFill/>
            <a:miter lim="800000"/>
            <a:headEnd/>
            <a:tailEnd/>
          </a:ln>
        </p:spPr>
      </p:pic>
      <p:graphicFrame>
        <p:nvGraphicFramePr>
          <p:cNvPr id="19" name="Diagram 18"/>
          <p:cNvGraphicFramePr/>
          <p:nvPr/>
        </p:nvGraphicFramePr>
        <p:xfrm>
          <a:off x="633413" y="725488"/>
          <a:ext cx="2338387" cy="64611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8" name="Picture 61" descr="D:\New Folder (2)\images\Copy of 21597qkxmx21y7w.jpg"/>
          <p:cNvPicPr>
            <a:picLocks noChangeAspect="1" noChangeArrowheads="1"/>
          </p:cNvPicPr>
          <p:nvPr/>
        </p:nvPicPr>
        <p:blipFill>
          <a:blip r:embed="rId11"/>
          <a:srcRect/>
          <a:stretch>
            <a:fillRect/>
          </a:stretch>
        </p:blipFill>
        <p:spPr bwMode="auto">
          <a:xfrm>
            <a:off x="533400" y="2324100"/>
            <a:ext cx="2628900" cy="25527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ChangeArrowheads="1"/>
          </p:cNvSpPr>
          <p:nvPr/>
        </p:nvSpPr>
        <p:spPr bwMode="auto">
          <a:xfrm>
            <a:off x="6464300" y="3175"/>
            <a:ext cx="393700" cy="519113"/>
          </a:xfrm>
          <a:prstGeom prst="rect">
            <a:avLst/>
          </a:prstGeom>
          <a:noFill/>
          <a:ln w="9525">
            <a:noFill/>
            <a:miter lim="800000"/>
            <a:headEnd/>
            <a:tailEnd/>
          </a:ln>
        </p:spPr>
        <p:txBody>
          <a:bodyPr wrap="none" anchor="ctr">
            <a:spAutoFit/>
          </a:bodyPr>
          <a:lstStyle/>
          <a:p>
            <a:pPr algn="r"/>
            <a:r>
              <a:rPr lang="en-US" sz="2800" b="1" dirty="0">
                <a:solidFill>
                  <a:srgbClr val="FF0000"/>
                </a:solidFill>
                <a:latin typeface="Tahoma" pitchFamily="34" charset="0"/>
                <a:ea typeface="Times New Roman" pitchFamily="18" charset="0"/>
                <a:cs typeface="Tahoma" pitchFamily="34" charset="0"/>
              </a:rPr>
              <a:t>  </a:t>
            </a:r>
            <a:endParaRPr lang="en-US" dirty="0">
              <a:solidFill>
                <a:srgbClr val="FF0000"/>
              </a:solidFill>
              <a:latin typeface="Tw Cen MT" pitchFamily="34" charset="0"/>
              <a:ea typeface="Times New Roman" pitchFamily="18" charset="0"/>
              <a:cs typeface="Tahoma" pitchFamily="34" charset="0"/>
            </a:endParaRPr>
          </a:p>
        </p:txBody>
      </p:sp>
      <p:sp>
        <p:nvSpPr>
          <p:cNvPr id="44035" name="Rectangle 17"/>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dirty="0">
              <a:latin typeface="Tw Cen MT" pitchFamily="34" charset="0"/>
            </a:endParaRPr>
          </a:p>
        </p:txBody>
      </p:sp>
      <p:sp>
        <p:nvSpPr>
          <p:cNvPr id="44036"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dirty="0">
              <a:latin typeface="Tw Cen MT" pitchFamily="34" charset="0"/>
            </a:endParaRPr>
          </a:p>
        </p:txBody>
      </p:sp>
      <p:sp>
        <p:nvSpPr>
          <p:cNvPr id="44037" name="TextBox 26"/>
          <p:cNvSpPr txBox="1">
            <a:spLocks noChangeArrowheads="1"/>
          </p:cNvSpPr>
          <p:nvPr/>
        </p:nvSpPr>
        <p:spPr bwMode="auto">
          <a:xfrm>
            <a:off x="228600" y="4267200"/>
            <a:ext cx="184150" cy="366713"/>
          </a:xfrm>
          <a:prstGeom prst="rect">
            <a:avLst/>
          </a:prstGeom>
          <a:noFill/>
          <a:ln w="9525">
            <a:noFill/>
            <a:miter lim="800000"/>
            <a:headEnd/>
            <a:tailEnd/>
          </a:ln>
        </p:spPr>
        <p:txBody>
          <a:bodyPr wrap="none">
            <a:spAutoFit/>
          </a:bodyPr>
          <a:lstStyle/>
          <a:p>
            <a:endParaRPr lang="en-US" dirty="0">
              <a:latin typeface="Tw Cen MT" pitchFamily="34" charset="0"/>
            </a:endParaRPr>
          </a:p>
        </p:txBody>
      </p:sp>
      <p:sp>
        <p:nvSpPr>
          <p:cNvPr id="15" name="Rounded Rectangle 14"/>
          <p:cNvSpPr>
            <a:spLocks/>
          </p:cNvSpPr>
          <p:nvPr/>
        </p:nvSpPr>
        <p:spPr>
          <a:xfrm>
            <a:off x="3681413" y="6911975"/>
            <a:ext cx="2667000" cy="822325"/>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600" b="1" dirty="0">
                <a:solidFill>
                  <a:srgbClr val="000000"/>
                </a:solidFill>
                <a:latin typeface="Tw Cen MT" pitchFamily="34" charset="0"/>
              </a:rPr>
              <a:t>Dosage Guidelines</a:t>
            </a:r>
          </a:p>
          <a:p>
            <a:pPr algn="ctr">
              <a:defRPr/>
            </a:pPr>
            <a:r>
              <a:rPr lang="en-US" sz="1600" b="1" dirty="0">
                <a:solidFill>
                  <a:srgbClr val="000000"/>
                </a:solidFill>
                <a:latin typeface="Tw Cen MT" pitchFamily="34" charset="0"/>
              </a:rPr>
              <a:t>2 to 10 GPL</a:t>
            </a:r>
          </a:p>
        </p:txBody>
      </p:sp>
      <p:sp>
        <p:nvSpPr>
          <p:cNvPr id="44039" name="Text Box 2"/>
          <p:cNvSpPr txBox="1">
            <a:spLocks noChangeArrowheads="1"/>
          </p:cNvSpPr>
          <p:nvPr/>
        </p:nvSpPr>
        <p:spPr bwMode="auto">
          <a:xfrm>
            <a:off x="304800" y="8724900"/>
            <a:ext cx="6227763" cy="342900"/>
          </a:xfrm>
          <a:prstGeom prst="rect">
            <a:avLst/>
          </a:prstGeom>
          <a:solidFill>
            <a:srgbClr val="FFFFFF"/>
          </a:solidFill>
          <a:ln w="9525">
            <a:noFill/>
            <a:miter lim="800000"/>
            <a:headEnd/>
            <a:tailEnd/>
          </a:ln>
        </p:spPr>
        <p:txBody>
          <a:bodyPr/>
          <a:lstStyle/>
          <a:p>
            <a:pPr>
              <a:spcAft>
                <a:spcPts val="1000"/>
              </a:spcAft>
            </a:pPr>
            <a:r>
              <a:rPr lang="en-US" sz="600" b="1" dirty="0">
                <a:latin typeface="Times New Roman" pitchFamily="18" charset="0"/>
              </a:rPr>
              <a:t>Disclaimer:</a:t>
            </a:r>
            <a:r>
              <a:rPr lang="en-US" sz="600" dirty="0">
                <a:latin typeface="Times New Roman" pitchFamily="18" charset="0"/>
              </a:rPr>
              <a:t> The information contained herein is correct to the best of our knowledge. Your attention is directed to the pertinent Technical Bulletin or Material Safety Data Sheets for the products mentioned herein. No warranty, express or implied, including warranties of merchantability or fitness for a particular purpose are made with respect to the products described herein.</a:t>
            </a:r>
            <a:endParaRPr lang="en-US" sz="1000" dirty="0">
              <a:latin typeface="Times New Roman" pitchFamily="18" charset="0"/>
            </a:endParaRPr>
          </a:p>
          <a:p>
            <a:endParaRPr lang="en-US" sz="1400" dirty="0"/>
          </a:p>
        </p:txBody>
      </p:sp>
      <p:sp>
        <p:nvSpPr>
          <p:cNvPr id="44040" name="Rectangle 22"/>
          <p:cNvSpPr>
            <a:spLocks noChangeArrowheads="1"/>
          </p:cNvSpPr>
          <p:nvPr/>
        </p:nvSpPr>
        <p:spPr bwMode="auto">
          <a:xfrm>
            <a:off x="3659188" y="923925"/>
            <a:ext cx="2614612" cy="550863"/>
          </a:xfrm>
          <a:prstGeom prst="rect">
            <a:avLst/>
          </a:prstGeom>
          <a:noFill/>
          <a:ln w="9525">
            <a:noFill/>
            <a:miter lim="800000"/>
            <a:headEnd/>
            <a:tailEnd/>
          </a:ln>
        </p:spPr>
        <p:txBody>
          <a:bodyPr anchor="ctr">
            <a:spAutoFit/>
          </a:bodyPr>
          <a:lstStyle/>
          <a:p>
            <a:pPr algn="ctr">
              <a:tabLst>
                <a:tab pos="2743200" algn="ctr"/>
                <a:tab pos="5486400" algn="r"/>
              </a:tabLst>
            </a:pPr>
            <a:r>
              <a:rPr lang="en-US" sz="1100" dirty="0">
                <a:latin typeface="Copperplate Gothic Light" pitchFamily="34" charset="0"/>
                <a:ea typeface="Times New Roman" pitchFamily="18" charset="0"/>
                <a:cs typeface="Arial" pitchFamily="34" charset="0"/>
              </a:rPr>
              <a:t>SPECIALITIES PRIVATE LIMITED</a:t>
            </a:r>
          </a:p>
          <a:p>
            <a:pPr algn="ctr">
              <a:tabLst>
                <a:tab pos="2743200" algn="ctr"/>
                <a:tab pos="5486400" algn="r"/>
              </a:tabLst>
            </a:pPr>
            <a:endParaRPr lang="en-US" sz="800" dirty="0">
              <a:latin typeface="Copperplate Gothic Light" pitchFamily="34" charset="0"/>
              <a:ea typeface="Times New Roman" pitchFamily="18" charset="0"/>
              <a:cs typeface="Arial" pitchFamily="34" charset="0"/>
            </a:endParaRPr>
          </a:p>
          <a:p>
            <a:pPr algn="ctr">
              <a:tabLst>
                <a:tab pos="2743200" algn="ctr"/>
                <a:tab pos="5486400" algn="r"/>
              </a:tabLst>
            </a:pPr>
            <a:r>
              <a:rPr lang="en-US" sz="1100" b="1" dirty="0">
                <a:latin typeface="Tw Cen MT" pitchFamily="34" charset="0"/>
                <a:ea typeface="Times New Roman" pitchFamily="18" charset="0"/>
                <a:cs typeface="Arial" pitchFamily="34" charset="0"/>
              </a:rPr>
              <a:t>An ISO 9001 : 2008 Certified  Company</a:t>
            </a:r>
          </a:p>
        </p:txBody>
      </p:sp>
      <p:sp>
        <p:nvSpPr>
          <p:cNvPr id="44041" name="AutoShape 2"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sp>
        <p:nvSpPr>
          <p:cNvPr id="44042" name="AutoShape 4"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sp>
        <p:nvSpPr>
          <p:cNvPr id="44043" name="AutoShape 6"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graphicFrame>
        <p:nvGraphicFramePr>
          <p:cNvPr id="23" name="Table 22"/>
          <p:cNvGraphicFramePr>
            <a:graphicFrameLocks noGrp="1"/>
          </p:cNvGraphicFramePr>
          <p:nvPr/>
        </p:nvGraphicFramePr>
        <p:xfrm>
          <a:off x="3681413" y="2324100"/>
          <a:ext cx="2667000" cy="4343401"/>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tblGrid>
              <a:tr h="3975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a:ln>
                            <a:noFill/>
                          </a:ln>
                          <a:solidFill>
                            <a:schemeClr val="bg1"/>
                          </a:solidFill>
                          <a:effectLst/>
                          <a:latin typeface="Tw Cen MT" pitchFamily="34" charset="0"/>
                          <a:ea typeface="Times New Roman" pitchFamily="18" charset="0"/>
                          <a:cs typeface="Times New Roman" pitchFamily="18" charset="0"/>
                        </a:rPr>
                        <a:t>Product Highlights</a:t>
                      </a:r>
                      <a:endParaRPr kumimoji="0" lang="en-US" sz="1200" b="1" i="0" u="none" strike="noStrike" cap="none" normalizeH="0" baseline="0" dirty="0">
                        <a:ln>
                          <a:noFill/>
                        </a:ln>
                        <a:solidFill>
                          <a:schemeClr val="bg1"/>
                        </a:solidFill>
                        <a:effectLst/>
                        <a:latin typeface="Tw Cen MT" pitchFamily="34" charset="0"/>
                      </a:endParaRPr>
                    </a:p>
                  </a:txBody>
                  <a:tcPr anchor="ctr"/>
                </a:tc>
                <a:extLst>
                  <a:ext uri="{0D108BD9-81ED-4DB2-BD59-A6C34878D82A}">
                    <a16:rowId xmlns:a16="http://schemas.microsoft.com/office/drawing/2014/main" val="10000"/>
                  </a:ext>
                </a:extLst>
              </a:tr>
              <a:tr h="4701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Tw Cen MT" pitchFamily="34" charset="0"/>
                          <a:ea typeface="+mn-ea"/>
                          <a:cs typeface="+mn-cs"/>
                        </a:rPr>
                        <a:t>Highly versatile soaping additive</a:t>
                      </a:r>
                    </a:p>
                  </a:txBody>
                  <a:tcPr anchor="ctr"/>
                </a:tc>
                <a:extLst>
                  <a:ext uri="{0D108BD9-81ED-4DB2-BD59-A6C34878D82A}">
                    <a16:rowId xmlns:a16="http://schemas.microsoft.com/office/drawing/2014/main" val="10001"/>
                  </a:ext>
                </a:extLst>
              </a:tr>
              <a:tr h="3975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Tw Cen MT" pitchFamily="34" charset="0"/>
                          <a:ea typeface="+mn-ea"/>
                          <a:cs typeface="+mn-cs"/>
                        </a:rPr>
                        <a:t>Helps in eliminating back-staining</a:t>
                      </a:r>
                    </a:p>
                  </a:txBody>
                  <a:tcPr anchor="ctr"/>
                </a:tc>
                <a:extLst>
                  <a:ext uri="{0D108BD9-81ED-4DB2-BD59-A6C34878D82A}">
                    <a16:rowId xmlns:a16="http://schemas.microsoft.com/office/drawing/2014/main" val="10002"/>
                  </a:ext>
                </a:extLst>
              </a:tr>
              <a:tr h="55661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kern="1200" dirty="0">
                          <a:solidFill>
                            <a:schemeClr val="dk1"/>
                          </a:solidFill>
                          <a:latin typeface="Tw Cen MT" pitchFamily="34" charset="0"/>
                          <a:ea typeface="+mn-ea"/>
                          <a:cs typeface="+mn-cs"/>
                        </a:rPr>
                        <a:t>Powerful dispersing properties</a:t>
                      </a:r>
                    </a:p>
                  </a:txBody>
                  <a:tcPr anchor="ctr" horzOverflow="overflow"/>
                </a:tc>
                <a:extLst>
                  <a:ext uri="{0D108BD9-81ED-4DB2-BD59-A6C34878D82A}">
                    <a16:rowId xmlns:a16="http://schemas.microsoft.com/office/drawing/2014/main" val="10003"/>
                  </a:ext>
                </a:extLst>
              </a:tr>
              <a:tr h="44289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kern="1200" dirty="0">
                          <a:solidFill>
                            <a:schemeClr val="dk1"/>
                          </a:solidFill>
                          <a:latin typeface="Tw Cen MT" pitchFamily="34" charset="0"/>
                          <a:ea typeface="+mn-ea"/>
                          <a:cs typeface="+mn-cs"/>
                        </a:rPr>
                        <a:t>Excellent washing off property</a:t>
                      </a:r>
                    </a:p>
                  </a:txBody>
                  <a:tcPr anchor="ctr" horzOverflow="overflow"/>
                </a:tc>
                <a:extLst>
                  <a:ext uri="{0D108BD9-81ED-4DB2-BD59-A6C34878D82A}">
                    <a16:rowId xmlns:a16="http://schemas.microsoft.com/office/drawing/2014/main" val="10004"/>
                  </a:ext>
                </a:extLst>
              </a:tr>
              <a:tr h="39758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kern="1200" dirty="0">
                          <a:solidFill>
                            <a:schemeClr val="dk1"/>
                          </a:solidFill>
                          <a:latin typeface="Tw Cen MT" pitchFamily="34" charset="0"/>
                          <a:ea typeface="+mn-ea"/>
                          <a:cs typeface="+mn-cs"/>
                        </a:rPr>
                        <a:t>Enhances contrast of print</a:t>
                      </a:r>
                    </a:p>
                  </a:txBody>
                  <a:tcPr anchor="ctr" horzOverflow="overflow"/>
                </a:tc>
                <a:extLst>
                  <a:ext uri="{0D108BD9-81ED-4DB2-BD59-A6C34878D82A}">
                    <a16:rowId xmlns:a16="http://schemas.microsoft.com/office/drawing/2014/main" val="10005"/>
                  </a:ext>
                </a:extLst>
              </a:tr>
              <a:tr h="39758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kern="1200" dirty="0">
                          <a:solidFill>
                            <a:schemeClr val="dk1"/>
                          </a:solidFill>
                          <a:latin typeface="Tw Cen MT" pitchFamily="34" charset="0"/>
                          <a:ea typeface="+mn-ea"/>
                          <a:cs typeface="+mn-cs"/>
                        </a:rPr>
                        <a:t>Stable with chlorine bleach</a:t>
                      </a:r>
                    </a:p>
                  </a:txBody>
                  <a:tcPr anchor="ctr" horzOverflow="overflow"/>
                </a:tc>
                <a:extLst>
                  <a:ext uri="{0D108BD9-81ED-4DB2-BD59-A6C34878D82A}">
                    <a16:rowId xmlns:a16="http://schemas.microsoft.com/office/drawing/2014/main" val="10006"/>
                  </a:ext>
                </a:extLst>
              </a:tr>
              <a:tr h="39758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kern="1200" dirty="0">
                          <a:solidFill>
                            <a:schemeClr val="dk1"/>
                          </a:solidFill>
                          <a:latin typeface="Tw Cen MT" pitchFamily="34" charset="0"/>
                          <a:ea typeface="+mn-ea"/>
                          <a:cs typeface="+mn-cs"/>
                        </a:rPr>
                        <a:t>Stable in wide pH range</a:t>
                      </a:r>
                    </a:p>
                  </a:txBody>
                  <a:tcPr anchor="ctr" horzOverflow="overflow"/>
                </a:tc>
                <a:extLst>
                  <a:ext uri="{0D108BD9-81ED-4DB2-BD59-A6C34878D82A}">
                    <a16:rowId xmlns:a16="http://schemas.microsoft.com/office/drawing/2014/main" val="10007"/>
                  </a:ext>
                </a:extLst>
              </a:tr>
              <a:tr h="44289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kern="1200" dirty="0">
                          <a:solidFill>
                            <a:schemeClr val="dk1"/>
                          </a:solidFill>
                          <a:latin typeface="Tw Cen MT" pitchFamily="34" charset="0"/>
                          <a:ea typeface="+mn-ea"/>
                          <a:cs typeface="+mn-cs"/>
                        </a:rPr>
                        <a:t>APEO &amp; NPEO Free</a:t>
                      </a:r>
                    </a:p>
                  </a:txBody>
                  <a:tcPr anchor="ctr" horzOverflow="overflow"/>
                </a:tc>
                <a:extLst>
                  <a:ext uri="{0D108BD9-81ED-4DB2-BD59-A6C34878D82A}">
                    <a16:rowId xmlns:a16="http://schemas.microsoft.com/office/drawing/2014/main" val="10008"/>
                  </a:ext>
                </a:extLst>
              </a:tr>
              <a:tr h="4428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Tw Cen MT" pitchFamily="34" charset="0"/>
                          <a:ea typeface="+mn-ea"/>
                          <a:cs typeface="+mn-cs"/>
                        </a:rPr>
                        <a:t>Enhances Brilliance/</a:t>
                      </a:r>
                      <a:r>
                        <a:rPr lang="en-US" sz="1200" kern="1200" baseline="0" dirty="0">
                          <a:solidFill>
                            <a:schemeClr val="dk1"/>
                          </a:solidFill>
                          <a:latin typeface="Tw Cen MT" pitchFamily="34" charset="0"/>
                          <a:ea typeface="+mn-ea"/>
                          <a:cs typeface="+mn-cs"/>
                        </a:rPr>
                        <a:t> </a:t>
                      </a:r>
                      <a:r>
                        <a:rPr lang="en-US" sz="1200" kern="1200" dirty="0">
                          <a:solidFill>
                            <a:schemeClr val="dk1"/>
                          </a:solidFill>
                          <a:latin typeface="Tw Cen MT" pitchFamily="34" charset="0"/>
                          <a:ea typeface="+mn-ea"/>
                          <a:cs typeface="+mn-cs"/>
                        </a:rPr>
                        <a:t>Low Foaming</a:t>
                      </a:r>
                    </a:p>
                  </a:txBody>
                  <a:tcPr anchor="ctr"/>
                </a:tc>
                <a:extLst>
                  <a:ext uri="{0D108BD9-81ED-4DB2-BD59-A6C34878D82A}">
                    <a16:rowId xmlns:a16="http://schemas.microsoft.com/office/drawing/2014/main" val="10009"/>
                  </a:ext>
                </a:extLst>
              </a:tr>
            </a:tbl>
          </a:graphicData>
        </a:graphic>
      </p:graphicFrame>
      <p:graphicFrame>
        <p:nvGraphicFramePr>
          <p:cNvPr id="24" name="Table 23"/>
          <p:cNvGraphicFramePr>
            <a:graphicFrameLocks noGrp="1"/>
          </p:cNvGraphicFramePr>
          <p:nvPr/>
        </p:nvGraphicFramePr>
        <p:xfrm>
          <a:off x="495300" y="5127625"/>
          <a:ext cx="2667000" cy="2651760"/>
        </p:xfrm>
        <a:graphic>
          <a:graphicData uri="http://schemas.openxmlformats.org/drawingml/2006/table">
            <a:tbl>
              <a:tblPr firstRow="1" bandRow="1">
                <a:tableStyleId>{5C22544A-7EE6-4342-B048-85BDC9FD1C3A}</a:tableStyleId>
              </a:tblPr>
              <a:tblGrid>
                <a:gridCol w="1276350">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tblGrid>
              <a:tr h="216554">
                <a:tc gridSpan="2">
                  <a:txBody>
                    <a:bodyPr/>
                    <a:lstStyle/>
                    <a:p>
                      <a:pPr algn="ctr"/>
                      <a:r>
                        <a:rPr lang="en-US" sz="1200" dirty="0">
                          <a:latin typeface="Tw Cen MT" pitchFamily="34" charset="0"/>
                        </a:rPr>
                        <a:t>Typical Characteristics</a:t>
                      </a:r>
                    </a:p>
                  </a:txBody>
                  <a:tcPr anchor="ctr"/>
                </a:tc>
                <a:tc hMerge="1">
                  <a:txBody>
                    <a:bodyPr/>
                    <a:lstStyle/>
                    <a:p>
                      <a:endParaRPr lang="en-US" dirty="0"/>
                    </a:p>
                  </a:txBody>
                  <a:tcPr/>
                </a:tc>
                <a:extLst>
                  <a:ext uri="{0D108BD9-81ED-4DB2-BD59-A6C34878D82A}">
                    <a16:rowId xmlns:a16="http://schemas.microsoft.com/office/drawing/2014/main" val="10000"/>
                  </a:ext>
                </a:extLst>
              </a:tr>
              <a:tr h="3609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pitchFamily="34" charset="0"/>
                        </a:rPr>
                        <a:t>Appearance </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dirty="0">
                          <a:solidFill>
                            <a:schemeClr val="dk1"/>
                          </a:solidFill>
                          <a:latin typeface="Tw Cen MT" pitchFamily="34" charset="0"/>
                          <a:ea typeface="+mn-ea"/>
                          <a:cs typeface="+mn-cs"/>
                        </a:rPr>
                        <a:t>Pale Yellow to Brown Liquid</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extLst>
                  <a:ext uri="{0D108BD9-81ED-4DB2-BD59-A6C34878D82A}">
                    <a16:rowId xmlns:a16="http://schemas.microsoft.com/office/drawing/2014/main" val="10001"/>
                  </a:ext>
                </a:extLst>
              </a:tr>
              <a:tr h="3609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pitchFamily="34" charset="0"/>
                        </a:rPr>
                        <a:t>Ionic Nature </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dirty="0">
                          <a:solidFill>
                            <a:schemeClr val="dk1"/>
                          </a:solidFill>
                          <a:latin typeface="Tw Cen MT" pitchFamily="34" charset="0"/>
                          <a:ea typeface="+mn-ea"/>
                          <a:cs typeface="+mn-cs"/>
                        </a:rPr>
                        <a:t>Nonionic/Anionic Combination</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extLst>
                  <a:ext uri="{0D108BD9-81ED-4DB2-BD59-A6C34878D82A}">
                    <a16:rowId xmlns:a16="http://schemas.microsoft.com/office/drawing/2014/main" val="10002"/>
                  </a:ext>
                </a:extLst>
              </a:tr>
              <a:tr h="2165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pitchFamily="34" charset="0"/>
                        </a:rPr>
                        <a:t>pH </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pitchFamily="34" charset="0"/>
                        </a:rPr>
                        <a:t>7 </a:t>
                      </a:r>
                      <a:r>
                        <a:rPr kumimoji="0" lang="en-US" sz="1200" b="0" i="0" u="sng" strike="noStrike" cap="none" normalizeH="0" baseline="0" dirty="0">
                          <a:ln>
                            <a:noFill/>
                          </a:ln>
                          <a:solidFill>
                            <a:srgbClr val="000000"/>
                          </a:solidFill>
                          <a:effectLst/>
                          <a:latin typeface="Tw Cen MT" pitchFamily="34" charset="0"/>
                        </a:rPr>
                        <a:t>+ 2</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extLst>
                  <a:ext uri="{0D108BD9-81ED-4DB2-BD59-A6C34878D82A}">
                    <a16:rowId xmlns:a16="http://schemas.microsoft.com/office/drawing/2014/main" val="10003"/>
                  </a:ext>
                </a:extLst>
              </a:tr>
              <a:tr h="3609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pitchFamily="34" charset="0"/>
                        </a:rPr>
                        <a:t>Solubility </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dirty="0">
                          <a:solidFill>
                            <a:schemeClr val="dk1"/>
                          </a:solidFill>
                          <a:latin typeface="Tw Cen MT" pitchFamily="34" charset="0"/>
                          <a:ea typeface="+mn-ea"/>
                          <a:cs typeface="+mn-cs"/>
                        </a:rPr>
                        <a:t>Easily soluble in water</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extLst>
                  <a:ext uri="{0D108BD9-81ED-4DB2-BD59-A6C34878D82A}">
                    <a16:rowId xmlns:a16="http://schemas.microsoft.com/office/drawing/2014/main" val="10004"/>
                  </a:ext>
                </a:extLst>
              </a:tr>
              <a:tr h="2165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pitchFamily="34" charset="0"/>
                        </a:rPr>
                        <a:t>Odor </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pitchFamily="34" charset="0"/>
                        </a:rPr>
                        <a:t>Nil </a:t>
                      </a:r>
                    </a:p>
                  </a:txBody>
                  <a:tcPr anchor="ctr" horzOverflow="overflow"/>
                </a:tc>
                <a:extLst>
                  <a:ext uri="{0D108BD9-81ED-4DB2-BD59-A6C34878D82A}">
                    <a16:rowId xmlns:a16="http://schemas.microsoft.com/office/drawing/2014/main" val="10005"/>
                  </a:ext>
                </a:extLst>
              </a:tr>
              <a:tr h="3609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dirty="0">
                          <a:solidFill>
                            <a:schemeClr val="dk1"/>
                          </a:solidFill>
                          <a:latin typeface="Tw Cen MT" pitchFamily="34" charset="0"/>
                          <a:ea typeface="+mn-ea"/>
                          <a:cs typeface="+mn-cs"/>
                        </a:rPr>
                        <a:t>Resistance to high temp</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dirty="0">
                          <a:solidFill>
                            <a:schemeClr val="dk1"/>
                          </a:solidFill>
                          <a:latin typeface="Tw Cen MT" pitchFamily="34" charset="0"/>
                          <a:ea typeface="+mn-ea"/>
                          <a:cs typeface="+mn-cs"/>
                        </a:rPr>
                        <a:t>Excellent</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extLst>
                  <a:ext uri="{0D108BD9-81ED-4DB2-BD59-A6C34878D82A}">
                    <a16:rowId xmlns:a16="http://schemas.microsoft.com/office/drawing/2014/main" val="10006"/>
                  </a:ext>
                </a:extLst>
              </a:tr>
            </a:tbl>
          </a:graphicData>
        </a:graphic>
      </p:graphicFrame>
      <p:sp>
        <p:nvSpPr>
          <p:cNvPr id="44099" name="TextBox 22"/>
          <p:cNvSpPr txBox="1">
            <a:spLocks noChangeArrowheads="1"/>
          </p:cNvSpPr>
          <p:nvPr/>
        </p:nvSpPr>
        <p:spPr bwMode="auto">
          <a:xfrm>
            <a:off x="419100" y="8002588"/>
            <a:ext cx="5981700" cy="646331"/>
          </a:xfrm>
          <a:prstGeom prst="rect">
            <a:avLst/>
          </a:prstGeom>
          <a:noFill/>
          <a:ln w="9525">
            <a:noFill/>
            <a:miter lim="800000"/>
            <a:headEnd/>
            <a:tailEnd/>
          </a:ln>
        </p:spPr>
        <p:txBody>
          <a:bodyPr>
            <a:spAutoFit/>
          </a:bodyPr>
          <a:lstStyle/>
          <a:p>
            <a:r>
              <a:rPr lang="en-US" sz="1200" b="1" dirty="0">
                <a:latin typeface="Tw Cen MT" pitchFamily="34" charset="0"/>
              </a:rPr>
              <a:t>Microgenix Specialities Private Limited </a:t>
            </a:r>
          </a:p>
          <a:p>
            <a:r>
              <a:rPr lang="en-US" sz="1100" dirty="0">
                <a:latin typeface="Tw Cen MT" pitchFamily="34" charset="0"/>
              </a:rPr>
              <a:t>16,Regent Park, Chief Justice Bunglow Lane, Bodakdev, Ahmedabad – 380059 Gujarat, INDIA.</a:t>
            </a:r>
            <a:r>
              <a:rPr lang="en-US" sz="1200" dirty="0">
                <a:latin typeface="Tw Cen MT" pitchFamily="34" charset="0"/>
              </a:rPr>
              <a:t> </a:t>
            </a:r>
          </a:p>
          <a:p>
            <a:r>
              <a:rPr lang="en-US" sz="1200" dirty="0">
                <a:latin typeface="Tw Cen MT" pitchFamily="34" charset="0"/>
              </a:rPr>
              <a:t>Phone : 079 2685 93 48-51 Email – </a:t>
            </a:r>
            <a:r>
              <a:rPr lang="en-US" sz="1200" dirty="0">
                <a:latin typeface="Tw Cen MT" pitchFamily="34" charset="0"/>
                <a:hlinkClick r:id="rId3"/>
              </a:rPr>
              <a:t>info@microgenix.co.in</a:t>
            </a:r>
            <a:r>
              <a:rPr lang="en-US" sz="1200" dirty="0">
                <a:latin typeface="Tw Cen MT" pitchFamily="34" charset="0"/>
              </a:rPr>
              <a:t> ; </a:t>
            </a:r>
            <a:r>
              <a:rPr lang="en-US" sz="1200" dirty="0">
                <a:latin typeface="Tw Cen MT" pitchFamily="34" charset="0"/>
                <a:hlinkClick r:id="rId4"/>
              </a:rPr>
              <a:t>www.microgenix.co.in</a:t>
            </a:r>
            <a:r>
              <a:rPr lang="en-US" sz="1200" dirty="0">
                <a:latin typeface="Tw Cen MT" pitchFamily="34" charset="0"/>
              </a:rPr>
              <a:t>  </a:t>
            </a:r>
          </a:p>
        </p:txBody>
      </p:sp>
      <p:pic>
        <p:nvPicPr>
          <p:cNvPr id="44100" name="Picture 65" descr="Microgenix_Logo_Final"/>
          <p:cNvPicPr>
            <a:picLocks noChangeAspect="1" noChangeArrowheads="1"/>
          </p:cNvPicPr>
          <p:nvPr/>
        </p:nvPicPr>
        <p:blipFill>
          <a:blip r:embed="rId5"/>
          <a:srcRect/>
          <a:stretch>
            <a:fillRect/>
          </a:stretch>
        </p:blipFill>
        <p:spPr bwMode="auto">
          <a:xfrm>
            <a:off x="3775075" y="571500"/>
            <a:ext cx="2413000" cy="236538"/>
          </a:xfrm>
          <a:prstGeom prst="rect">
            <a:avLst/>
          </a:prstGeom>
          <a:noFill/>
          <a:ln w="9525">
            <a:noFill/>
            <a:miter lim="800000"/>
            <a:headEnd/>
            <a:tailEnd/>
          </a:ln>
        </p:spPr>
      </p:pic>
      <p:graphicFrame>
        <p:nvGraphicFramePr>
          <p:cNvPr id="19" name="Diagram 18"/>
          <p:cNvGraphicFramePr/>
          <p:nvPr/>
        </p:nvGraphicFramePr>
        <p:xfrm>
          <a:off x="633413" y="876300"/>
          <a:ext cx="2338387" cy="3698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8" name="Picture 61" descr="D:\New Folder (2)\images\Copy of 21597qkxmx21y7w.jpg"/>
          <p:cNvPicPr>
            <a:picLocks noChangeAspect="1" noChangeArrowheads="1"/>
          </p:cNvPicPr>
          <p:nvPr/>
        </p:nvPicPr>
        <p:blipFill>
          <a:blip r:embed="rId11"/>
          <a:srcRect/>
          <a:stretch>
            <a:fillRect/>
          </a:stretch>
        </p:blipFill>
        <p:spPr bwMode="auto">
          <a:xfrm>
            <a:off x="533400" y="2324100"/>
            <a:ext cx="2628900" cy="25527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ChangeArrowheads="1"/>
          </p:cNvSpPr>
          <p:nvPr/>
        </p:nvSpPr>
        <p:spPr bwMode="auto">
          <a:xfrm>
            <a:off x="6464300" y="3175"/>
            <a:ext cx="393700" cy="519113"/>
          </a:xfrm>
          <a:prstGeom prst="rect">
            <a:avLst/>
          </a:prstGeom>
          <a:noFill/>
          <a:ln w="9525">
            <a:noFill/>
            <a:miter lim="800000"/>
            <a:headEnd/>
            <a:tailEnd/>
          </a:ln>
        </p:spPr>
        <p:txBody>
          <a:bodyPr wrap="none" anchor="ctr">
            <a:spAutoFit/>
          </a:bodyPr>
          <a:lstStyle/>
          <a:p>
            <a:pPr algn="r"/>
            <a:r>
              <a:rPr lang="en-US" sz="2800" b="1" dirty="0">
                <a:solidFill>
                  <a:srgbClr val="FF0000"/>
                </a:solidFill>
                <a:latin typeface="Tahoma" pitchFamily="34" charset="0"/>
                <a:ea typeface="Times New Roman" pitchFamily="18" charset="0"/>
                <a:cs typeface="Tahoma" pitchFamily="34" charset="0"/>
              </a:rPr>
              <a:t>  </a:t>
            </a:r>
            <a:endParaRPr lang="en-US" dirty="0">
              <a:solidFill>
                <a:srgbClr val="FF0000"/>
              </a:solidFill>
              <a:latin typeface="Tw Cen MT" pitchFamily="34" charset="0"/>
              <a:ea typeface="Times New Roman" pitchFamily="18" charset="0"/>
              <a:cs typeface="Tahoma" pitchFamily="34" charset="0"/>
            </a:endParaRPr>
          </a:p>
        </p:txBody>
      </p:sp>
      <p:sp>
        <p:nvSpPr>
          <p:cNvPr id="36867" name="Rectangle 17"/>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dirty="0">
              <a:latin typeface="Tw Cen MT" pitchFamily="34" charset="0"/>
            </a:endParaRPr>
          </a:p>
        </p:txBody>
      </p:sp>
      <p:sp>
        <p:nvSpPr>
          <p:cNvPr id="36868"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dirty="0">
              <a:latin typeface="Tw Cen MT" pitchFamily="34" charset="0"/>
            </a:endParaRPr>
          </a:p>
        </p:txBody>
      </p:sp>
      <p:sp>
        <p:nvSpPr>
          <p:cNvPr id="36869" name="TextBox 26"/>
          <p:cNvSpPr txBox="1">
            <a:spLocks noChangeArrowheads="1"/>
          </p:cNvSpPr>
          <p:nvPr/>
        </p:nvSpPr>
        <p:spPr bwMode="auto">
          <a:xfrm>
            <a:off x="228600" y="4267200"/>
            <a:ext cx="184150" cy="366713"/>
          </a:xfrm>
          <a:prstGeom prst="rect">
            <a:avLst/>
          </a:prstGeom>
          <a:noFill/>
          <a:ln w="9525">
            <a:noFill/>
            <a:miter lim="800000"/>
            <a:headEnd/>
            <a:tailEnd/>
          </a:ln>
        </p:spPr>
        <p:txBody>
          <a:bodyPr wrap="none">
            <a:spAutoFit/>
          </a:bodyPr>
          <a:lstStyle/>
          <a:p>
            <a:endParaRPr lang="en-US" dirty="0">
              <a:latin typeface="Tw Cen MT" pitchFamily="34" charset="0"/>
            </a:endParaRPr>
          </a:p>
        </p:txBody>
      </p:sp>
      <p:sp>
        <p:nvSpPr>
          <p:cNvPr id="15" name="Rounded Rectangle 14"/>
          <p:cNvSpPr>
            <a:spLocks/>
          </p:cNvSpPr>
          <p:nvPr/>
        </p:nvSpPr>
        <p:spPr>
          <a:xfrm>
            <a:off x="3681413" y="6934200"/>
            <a:ext cx="2667000" cy="822325"/>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600" b="1" dirty="0">
                <a:solidFill>
                  <a:srgbClr val="000000"/>
                </a:solidFill>
                <a:latin typeface="Tw Cen MT" pitchFamily="34" charset="0"/>
              </a:rPr>
              <a:t>Dosage Guidelines</a:t>
            </a:r>
          </a:p>
          <a:p>
            <a:pPr algn="ctr">
              <a:defRPr/>
            </a:pPr>
            <a:r>
              <a:rPr lang="en-US" sz="1600" b="1" dirty="0">
                <a:solidFill>
                  <a:srgbClr val="000000"/>
                </a:solidFill>
                <a:latin typeface="Tw Cen MT" pitchFamily="34" charset="0"/>
              </a:rPr>
              <a:t> % (w.o.f)</a:t>
            </a:r>
          </a:p>
        </p:txBody>
      </p:sp>
      <p:sp>
        <p:nvSpPr>
          <p:cNvPr id="36871" name="Text Box 2"/>
          <p:cNvSpPr txBox="1">
            <a:spLocks noChangeArrowheads="1"/>
          </p:cNvSpPr>
          <p:nvPr/>
        </p:nvSpPr>
        <p:spPr bwMode="auto">
          <a:xfrm>
            <a:off x="304800" y="8724900"/>
            <a:ext cx="6227763" cy="342900"/>
          </a:xfrm>
          <a:prstGeom prst="rect">
            <a:avLst/>
          </a:prstGeom>
          <a:solidFill>
            <a:srgbClr val="FFFFFF"/>
          </a:solidFill>
          <a:ln w="9525">
            <a:noFill/>
            <a:miter lim="800000"/>
            <a:headEnd/>
            <a:tailEnd/>
          </a:ln>
        </p:spPr>
        <p:txBody>
          <a:bodyPr/>
          <a:lstStyle/>
          <a:p>
            <a:pPr>
              <a:spcAft>
                <a:spcPts val="1000"/>
              </a:spcAft>
            </a:pPr>
            <a:r>
              <a:rPr lang="en-US" sz="600" b="1" dirty="0">
                <a:latin typeface="Times New Roman" pitchFamily="18" charset="0"/>
              </a:rPr>
              <a:t>Disclaimer:</a:t>
            </a:r>
            <a:r>
              <a:rPr lang="en-US" sz="600" dirty="0">
                <a:latin typeface="Times New Roman" pitchFamily="18" charset="0"/>
              </a:rPr>
              <a:t> The information contained herein is correct to the best of our knowledge. Your attention is directed to the pertinent Technical Bulletin or Material Safety Data Sheets for the products mentioned herein. No warranty, express or implied, including warranties of merchantability or fitness for a particular purpose are made with respect to the products described herein.</a:t>
            </a:r>
            <a:endParaRPr lang="en-US" sz="1000" dirty="0">
              <a:latin typeface="Times New Roman" pitchFamily="18" charset="0"/>
            </a:endParaRPr>
          </a:p>
          <a:p>
            <a:endParaRPr lang="en-US" sz="1400" dirty="0"/>
          </a:p>
        </p:txBody>
      </p:sp>
      <p:sp>
        <p:nvSpPr>
          <p:cNvPr id="36872" name="Rectangle 22"/>
          <p:cNvSpPr>
            <a:spLocks noChangeArrowheads="1"/>
          </p:cNvSpPr>
          <p:nvPr/>
        </p:nvSpPr>
        <p:spPr bwMode="auto">
          <a:xfrm>
            <a:off x="3659188" y="923925"/>
            <a:ext cx="2614612" cy="550863"/>
          </a:xfrm>
          <a:prstGeom prst="rect">
            <a:avLst/>
          </a:prstGeom>
          <a:noFill/>
          <a:ln w="9525">
            <a:noFill/>
            <a:miter lim="800000"/>
            <a:headEnd/>
            <a:tailEnd/>
          </a:ln>
        </p:spPr>
        <p:txBody>
          <a:bodyPr anchor="ctr">
            <a:spAutoFit/>
          </a:bodyPr>
          <a:lstStyle/>
          <a:p>
            <a:pPr algn="ctr">
              <a:tabLst>
                <a:tab pos="2743200" algn="ctr"/>
                <a:tab pos="5486400" algn="r"/>
              </a:tabLst>
            </a:pPr>
            <a:r>
              <a:rPr lang="en-US" sz="1100" dirty="0">
                <a:latin typeface="Copperplate Gothic Light" pitchFamily="34" charset="0"/>
                <a:ea typeface="Times New Roman" pitchFamily="18" charset="0"/>
                <a:cs typeface="Arial" pitchFamily="34" charset="0"/>
              </a:rPr>
              <a:t>SPECIALITIES PRIVATE LIMITED</a:t>
            </a:r>
          </a:p>
          <a:p>
            <a:pPr algn="ctr">
              <a:tabLst>
                <a:tab pos="2743200" algn="ctr"/>
                <a:tab pos="5486400" algn="r"/>
              </a:tabLst>
            </a:pPr>
            <a:endParaRPr lang="en-US" sz="800" dirty="0">
              <a:latin typeface="Copperplate Gothic Light" pitchFamily="34" charset="0"/>
              <a:ea typeface="Times New Roman" pitchFamily="18" charset="0"/>
              <a:cs typeface="Arial" pitchFamily="34" charset="0"/>
            </a:endParaRPr>
          </a:p>
          <a:p>
            <a:pPr algn="ctr">
              <a:tabLst>
                <a:tab pos="2743200" algn="ctr"/>
                <a:tab pos="5486400" algn="r"/>
              </a:tabLst>
            </a:pPr>
            <a:r>
              <a:rPr lang="en-US" sz="1100" b="1" dirty="0">
                <a:latin typeface="Tw Cen MT" pitchFamily="34" charset="0"/>
                <a:ea typeface="Times New Roman" pitchFamily="18" charset="0"/>
                <a:cs typeface="Arial" pitchFamily="34" charset="0"/>
              </a:rPr>
              <a:t>An ISO 9001 : 2008 Certified  Company</a:t>
            </a:r>
          </a:p>
        </p:txBody>
      </p:sp>
      <p:sp>
        <p:nvSpPr>
          <p:cNvPr id="36873" name="AutoShape 2"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sp>
        <p:nvSpPr>
          <p:cNvPr id="36874" name="AutoShape 4"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sp>
        <p:nvSpPr>
          <p:cNvPr id="36875" name="AutoShape 6"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graphicFrame>
        <p:nvGraphicFramePr>
          <p:cNvPr id="23" name="Table 22"/>
          <p:cNvGraphicFramePr>
            <a:graphicFrameLocks noGrp="1"/>
          </p:cNvGraphicFramePr>
          <p:nvPr/>
        </p:nvGraphicFramePr>
        <p:xfrm>
          <a:off x="3681413" y="2324100"/>
          <a:ext cx="2667000" cy="438150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tblGrid>
              <a:tr h="2857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a:ln>
                            <a:noFill/>
                          </a:ln>
                          <a:solidFill>
                            <a:schemeClr val="bg1"/>
                          </a:solidFill>
                          <a:effectLst/>
                          <a:latin typeface="Tw Cen MT" pitchFamily="34" charset="0"/>
                          <a:ea typeface="Times New Roman" pitchFamily="18" charset="0"/>
                          <a:cs typeface="Times New Roman" pitchFamily="18" charset="0"/>
                        </a:rPr>
                        <a:t>Product Highlights</a:t>
                      </a:r>
                      <a:endParaRPr kumimoji="0" lang="en-US" sz="1200" b="1" i="0" u="none" strike="noStrike" cap="none" normalizeH="0" baseline="0" dirty="0">
                        <a:ln>
                          <a:noFill/>
                        </a:ln>
                        <a:solidFill>
                          <a:schemeClr val="bg1"/>
                        </a:solidFill>
                        <a:effectLst/>
                        <a:latin typeface="Tw Cen MT" pitchFamily="34" charset="0"/>
                      </a:endParaRPr>
                    </a:p>
                  </a:txBody>
                  <a:tcPr anchor="ctr"/>
                </a:tc>
                <a:extLst>
                  <a:ext uri="{0D108BD9-81ED-4DB2-BD59-A6C34878D82A}">
                    <a16:rowId xmlns:a16="http://schemas.microsoft.com/office/drawing/2014/main" val="10000"/>
                  </a:ext>
                </a:extLst>
              </a:tr>
              <a:tr h="8572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Tw Cen MT" pitchFamily="34" charset="0"/>
                          <a:ea typeface="+mn-ea"/>
                          <a:cs typeface="+mn-cs"/>
                        </a:rPr>
                        <a:t>Powerful Ethoxylate derived agent with high action for wetting, rewetting, scouring of removal of mineral oil contamination from textiles</a:t>
                      </a:r>
                      <a:endParaRPr kumimoji="0" lang="en-US" sz="1200" kern="1200" dirty="0">
                        <a:solidFill>
                          <a:schemeClr val="dk1"/>
                        </a:solidFill>
                        <a:latin typeface="Tw Cen MT" pitchFamily="34" charset="0"/>
                        <a:ea typeface="+mn-ea"/>
                        <a:cs typeface="+mn-cs"/>
                      </a:endParaRPr>
                    </a:p>
                  </a:txBody>
                  <a:tcPr anchor="ctr"/>
                </a:tc>
                <a:extLst>
                  <a:ext uri="{0D108BD9-81ED-4DB2-BD59-A6C34878D82A}">
                    <a16:rowId xmlns:a16="http://schemas.microsoft.com/office/drawing/2014/main" val="10001"/>
                  </a:ext>
                </a:extLst>
              </a:tr>
              <a:tr h="4762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Tw Cen MT" pitchFamily="34" charset="0"/>
                          <a:ea typeface="+mn-ea"/>
                          <a:cs typeface="+mn-cs"/>
                        </a:rPr>
                        <a:t>Excellent scouring agent with good wetting and detergent action</a:t>
                      </a:r>
                    </a:p>
                  </a:txBody>
                  <a:tcPr anchor="ctr"/>
                </a:tc>
                <a:extLst>
                  <a:ext uri="{0D108BD9-81ED-4DB2-BD59-A6C34878D82A}">
                    <a16:rowId xmlns:a16="http://schemas.microsoft.com/office/drawing/2014/main" val="10002"/>
                  </a:ext>
                </a:extLst>
              </a:tr>
              <a:tr h="10477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Tw Cen MT" pitchFamily="34" charset="0"/>
                          <a:ea typeface="+mn-ea"/>
                          <a:cs typeface="+mn-cs"/>
                        </a:rPr>
                        <a:t>Removes mineral oil contamination and sizes of all types producing a high degree of cleanness and good absorbency before scouring and bleaching</a:t>
                      </a:r>
                      <a:endParaRPr kumimoji="0" lang="en-US" sz="1200" kern="1200" dirty="0">
                        <a:solidFill>
                          <a:schemeClr val="dk1"/>
                        </a:solidFill>
                        <a:latin typeface="Tw Cen MT" pitchFamily="34" charset="0"/>
                        <a:ea typeface="+mn-ea"/>
                        <a:cs typeface="+mn-cs"/>
                      </a:endParaRPr>
                    </a:p>
                  </a:txBody>
                  <a:tcPr anchor="ctr"/>
                </a:tc>
                <a:extLst>
                  <a:ext uri="{0D108BD9-81ED-4DB2-BD59-A6C34878D82A}">
                    <a16:rowId xmlns:a16="http://schemas.microsoft.com/office/drawing/2014/main" val="10003"/>
                  </a:ext>
                </a:extLst>
              </a:tr>
              <a:tr h="8572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Tw Cen MT" pitchFamily="34" charset="0"/>
                          <a:ea typeface="+mn-ea"/>
                          <a:cs typeface="+mn-cs"/>
                        </a:rPr>
                        <a:t>The good enzyme compatibility and good wetting and detergent action allow its application in all enzymatic desizing processes</a:t>
                      </a:r>
                      <a:endParaRPr kumimoji="0" lang="en-US" sz="1200" kern="1200" dirty="0">
                        <a:solidFill>
                          <a:schemeClr val="dk1"/>
                        </a:solidFill>
                        <a:latin typeface="Tw Cen MT" pitchFamily="34" charset="0"/>
                        <a:ea typeface="+mn-ea"/>
                        <a:cs typeface="+mn-cs"/>
                      </a:endParaRPr>
                    </a:p>
                  </a:txBody>
                  <a:tcPr anchor="ctr"/>
                </a:tc>
                <a:extLst>
                  <a:ext uri="{0D108BD9-81ED-4DB2-BD59-A6C34878D82A}">
                    <a16:rowId xmlns:a16="http://schemas.microsoft.com/office/drawing/2014/main" val="10004"/>
                  </a:ext>
                </a:extLst>
              </a:tr>
              <a:tr h="8572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Tw Cen MT" pitchFamily="34" charset="0"/>
                          <a:ea typeface="+mn-ea"/>
                          <a:cs typeface="+mn-cs"/>
                        </a:rPr>
                        <a:t>Its good stability over the entire pH range ensure its versatile application. E.g. Scouring, Demineralizing, Desizing processes</a:t>
                      </a:r>
                      <a:endParaRPr kumimoji="0" lang="en-US" sz="1200" kern="1200" dirty="0">
                        <a:solidFill>
                          <a:schemeClr val="dk1"/>
                        </a:solidFill>
                        <a:latin typeface="Tw Cen MT" pitchFamily="34" charset="0"/>
                        <a:ea typeface="+mn-ea"/>
                        <a:cs typeface="+mn-cs"/>
                      </a:endParaRPr>
                    </a:p>
                  </a:txBody>
                  <a:tcPr anchor="ctr"/>
                </a:tc>
                <a:extLst>
                  <a:ext uri="{0D108BD9-81ED-4DB2-BD59-A6C34878D82A}">
                    <a16:rowId xmlns:a16="http://schemas.microsoft.com/office/drawing/2014/main" val="10005"/>
                  </a:ext>
                </a:extLst>
              </a:tr>
            </a:tbl>
          </a:graphicData>
        </a:graphic>
      </p:graphicFrame>
      <p:graphicFrame>
        <p:nvGraphicFramePr>
          <p:cNvPr id="24" name="Table 23"/>
          <p:cNvGraphicFramePr>
            <a:graphicFrameLocks noGrp="1"/>
          </p:cNvGraphicFramePr>
          <p:nvPr/>
        </p:nvGraphicFramePr>
        <p:xfrm>
          <a:off x="495300" y="5127625"/>
          <a:ext cx="2667000" cy="2628899"/>
        </p:xfrm>
        <a:graphic>
          <a:graphicData uri="http://schemas.openxmlformats.org/drawingml/2006/table">
            <a:tbl>
              <a:tblPr firstRow="1" bandRow="1">
                <a:tableStyleId>{5C22544A-7EE6-4342-B048-85BDC9FD1C3A}</a:tableStyleId>
              </a:tblPr>
              <a:tblGrid>
                <a:gridCol w="1276350">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tblGrid>
              <a:tr h="292100">
                <a:tc gridSpan="2">
                  <a:txBody>
                    <a:bodyPr/>
                    <a:lstStyle/>
                    <a:p>
                      <a:pPr algn="ctr"/>
                      <a:r>
                        <a:rPr lang="en-US" sz="1200" dirty="0">
                          <a:latin typeface="Tw Cen MT" pitchFamily="34" charset="0"/>
                        </a:rPr>
                        <a:t>Typical Characteristics</a:t>
                      </a:r>
                    </a:p>
                  </a:txBody>
                  <a:tcPr/>
                </a:tc>
                <a:tc hMerge="1">
                  <a:txBody>
                    <a:bodyPr/>
                    <a:lstStyle/>
                    <a:p>
                      <a:endParaRPr lang="en-US" dirty="0"/>
                    </a:p>
                  </a:txBody>
                  <a:tcPr/>
                </a:tc>
                <a:extLst>
                  <a:ext uri="{0D108BD9-81ED-4DB2-BD59-A6C34878D82A}">
                    <a16:rowId xmlns:a16="http://schemas.microsoft.com/office/drawing/2014/main" val="10000"/>
                  </a:ext>
                </a:extLst>
              </a:tr>
              <a:tr h="486833">
                <a:tc>
                  <a:txBody>
                    <a:bodyPr/>
                    <a:lstStyle/>
                    <a:p>
                      <a:pPr algn="l"/>
                      <a:r>
                        <a:rPr lang="en-US" sz="1200" dirty="0">
                          <a:latin typeface="Tw Cen MT" pitchFamily="34" charset="0"/>
                        </a:rPr>
                        <a:t>Appearance</a:t>
                      </a:r>
                    </a:p>
                  </a:txBody>
                  <a:tcPr anchor="ctr"/>
                </a:tc>
                <a:tc>
                  <a:txBody>
                    <a:bodyPr/>
                    <a:lstStyle/>
                    <a:p>
                      <a:pPr algn="l"/>
                      <a:r>
                        <a:rPr lang="en-US" sz="1200" kern="1200" dirty="0">
                          <a:solidFill>
                            <a:schemeClr val="dk1"/>
                          </a:solidFill>
                          <a:latin typeface="Tw Cen MT" pitchFamily="34" charset="0"/>
                          <a:ea typeface="+mn-ea"/>
                          <a:cs typeface="+mn-cs"/>
                        </a:rPr>
                        <a:t>Clear, Colorless, Liquid</a:t>
                      </a:r>
                      <a:endParaRPr lang="en-US" sz="1200" dirty="0">
                        <a:latin typeface="Tw Cen MT" pitchFamily="34" charset="0"/>
                      </a:endParaRPr>
                    </a:p>
                  </a:txBody>
                  <a:tcPr anchor="ctr"/>
                </a:tc>
                <a:extLst>
                  <a:ext uri="{0D108BD9-81ED-4DB2-BD59-A6C34878D82A}">
                    <a16:rowId xmlns:a16="http://schemas.microsoft.com/office/drawing/2014/main" val="10001"/>
                  </a:ext>
                </a:extLst>
              </a:tr>
              <a:tr h="292100">
                <a:tc>
                  <a:txBody>
                    <a:bodyPr/>
                    <a:lstStyle/>
                    <a:p>
                      <a:pPr algn="l"/>
                      <a:r>
                        <a:rPr lang="en-US" sz="1200" kern="1200" dirty="0">
                          <a:solidFill>
                            <a:schemeClr val="dk1"/>
                          </a:solidFill>
                          <a:latin typeface="Tw Cen MT" pitchFamily="34" charset="0"/>
                          <a:ea typeface="+mn-ea"/>
                          <a:cs typeface="+mn-cs"/>
                        </a:rPr>
                        <a:t>Ionic nature</a:t>
                      </a:r>
                      <a:endParaRPr lang="en-US" sz="1200" dirty="0">
                        <a:latin typeface="Tw Cen MT" pitchFamily="34" charset="0"/>
                      </a:endParaRPr>
                    </a:p>
                  </a:txBody>
                  <a:tcPr anchor="ctr"/>
                </a:tc>
                <a:tc>
                  <a:txBody>
                    <a:bodyPr/>
                    <a:lstStyle/>
                    <a:p>
                      <a:r>
                        <a:rPr lang="en-US" sz="1200" kern="1200" dirty="0">
                          <a:solidFill>
                            <a:schemeClr val="dk1"/>
                          </a:solidFill>
                          <a:latin typeface="Tw Cen MT" pitchFamily="34" charset="0"/>
                          <a:ea typeface="+mn-ea"/>
                          <a:cs typeface="+mn-cs"/>
                        </a:rPr>
                        <a:t>Nonionic</a:t>
                      </a:r>
                    </a:p>
                  </a:txBody>
                  <a:tcPr anchor="ctr"/>
                </a:tc>
                <a:extLst>
                  <a:ext uri="{0D108BD9-81ED-4DB2-BD59-A6C34878D82A}">
                    <a16:rowId xmlns:a16="http://schemas.microsoft.com/office/drawing/2014/main" val="10002"/>
                  </a:ext>
                </a:extLst>
              </a:tr>
              <a:tr h="292100">
                <a:tc>
                  <a:txBody>
                    <a:bodyPr/>
                    <a:lstStyle/>
                    <a:p>
                      <a:pPr algn="l"/>
                      <a:r>
                        <a:rPr lang="en-US" sz="1200" kern="1200" baseline="0" dirty="0">
                          <a:solidFill>
                            <a:schemeClr val="dk1"/>
                          </a:solidFill>
                          <a:latin typeface="Tw Cen MT" pitchFamily="34" charset="0"/>
                          <a:ea typeface="+mn-ea"/>
                          <a:cs typeface="+mn-cs"/>
                        </a:rPr>
                        <a:t>Solubility</a:t>
                      </a:r>
                      <a:endParaRPr lang="en-US" sz="1200" dirty="0">
                        <a:latin typeface="Tw Cen MT" pitchFamily="34" charset="0"/>
                      </a:endParaRPr>
                    </a:p>
                  </a:txBody>
                  <a:tcPr anchor="ctr"/>
                </a:tc>
                <a:tc>
                  <a:txBody>
                    <a:bodyPr/>
                    <a:lstStyle/>
                    <a:p>
                      <a:pPr algn="l"/>
                      <a:r>
                        <a:rPr lang="en-US" sz="1200" kern="1200" baseline="0" dirty="0">
                          <a:solidFill>
                            <a:schemeClr val="dk1"/>
                          </a:solidFill>
                          <a:latin typeface="Tw Cen MT" pitchFamily="34" charset="0"/>
                          <a:ea typeface="+mn-ea"/>
                          <a:cs typeface="+mn-cs"/>
                        </a:rPr>
                        <a:t>Partial</a:t>
                      </a:r>
                      <a:endParaRPr lang="en-US" sz="1200" dirty="0">
                        <a:latin typeface="Tw Cen MT" pitchFamily="34" charset="0"/>
                      </a:endParaRPr>
                    </a:p>
                  </a:txBody>
                  <a:tcPr anchor="ctr"/>
                </a:tc>
                <a:extLst>
                  <a:ext uri="{0D108BD9-81ED-4DB2-BD59-A6C34878D82A}">
                    <a16:rowId xmlns:a16="http://schemas.microsoft.com/office/drawing/2014/main" val="10003"/>
                  </a:ext>
                </a:extLst>
              </a:tr>
              <a:tr h="292100">
                <a:tc>
                  <a:txBody>
                    <a:bodyPr/>
                    <a:lstStyle/>
                    <a:p>
                      <a:pPr algn="l"/>
                      <a:r>
                        <a:rPr lang="en-US" sz="1200" dirty="0">
                          <a:latin typeface="Tw Cen MT" pitchFamily="34" charset="0"/>
                        </a:rPr>
                        <a:t>pH</a:t>
                      </a:r>
                    </a:p>
                  </a:txBody>
                  <a:tcPr anchor="ctr"/>
                </a:tc>
                <a:tc>
                  <a:txBody>
                    <a:bodyPr/>
                    <a:lstStyle/>
                    <a:p>
                      <a:r>
                        <a:rPr lang="en-US" sz="1200" kern="1200" dirty="0">
                          <a:solidFill>
                            <a:schemeClr val="dk1"/>
                          </a:solidFill>
                          <a:latin typeface="Tw Cen MT" pitchFamily="34" charset="0"/>
                          <a:ea typeface="+mn-ea"/>
                          <a:cs typeface="+mn-cs"/>
                        </a:rPr>
                        <a:t>7 </a:t>
                      </a:r>
                      <a:r>
                        <a:rPr lang="en-US" sz="1200" u="sng" kern="1200" dirty="0">
                          <a:solidFill>
                            <a:schemeClr val="dk1"/>
                          </a:solidFill>
                          <a:latin typeface="Tw Cen MT" pitchFamily="34" charset="0"/>
                          <a:ea typeface="+mn-ea"/>
                          <a:cs typeface="+mn-cs"/>
                        </a:rPr>
                        <a:t>+</a:t>
                      </a:r>
                      <a:r>
                        <a:rPr lang="en-US" sz="1200" kern="1200" dirty="0">
                          <a:solidFill>
                            <a:schemeClr val="dk1"/>
                          </a:solidFill>
                          <a:latin typeface="Tw Cen MT" pitchFamily="34" charset="0"/>
                          <a:ea typeface="+mn-ea"/>
                          <a:cs typeface="+mn-cs"/>
                        </a:rPr>
                        <a:t> 1</a:t>
                      </a:r>
                    </a:p>
                  </a:txBody>
                  <a:tcPr anchor="ctr"/>
                </a:tc>
                <a:extLst>
                  <a:ext uri="{0D108BD9-81ED-4DB2-BD59-A6C34878D82A}">
                    <a16:rowId xmlns:a16="http://schemas.microsoft.com/office/drawing/2014/main" val="10004"/>
                  </a:ext>
                </a:extLst>
              </a:tr>
              <a:tr h="486833">
                <a:tc>
                  <a:txBody>
                    <a:bodyPr/>
                    <a:lstStyle/>
                    <a:p>
                      <a:pPr algn="l"/>
                      <a:r>
                        <a:rPr lang="en-US" sz="1200" kern="1200" dirty="0">
                          <a:solidFill>
                            <a:schemeClr val="dk1"/>
                          </a:solidFill>
                          <a:latin typeface="Tw Cen MT" pitchFamily="34" charset="0"/>
                          <a:ea typeface="+mn-ea"/>
                          <a:cs typeface="+mn-cs"/>
                        </a:rPr>
                        <a:t>Enzyme compability</a:t>
                      </a:r>
                      <a:endParaRPr lang="en-US" sz="1200" dirty="0">
                        <a:latin typeface="Tw Cen MT" pitchFamily="34" charset="0"/>
                      </a:endParaRPr>
                    </a:p>
                  </a:txBody>
                  <a:tcPr anchor="ctr"/>
                </a:tc>
                <a:tc>
                  <a:txBody>
                    <a:bodyPr/>
                    <a:lstStyle/>
                    <a:p>
                      <a:pPr algn="l"/>
                      <a:r>
                        <a:rPr lang="en-US" sz="1200" kern="1200" dirty="0">
                          <a:solidFill>
                            <a:schemeClr val="dk1"/>
                          </a:solidFill>
                          <a:latin typeface="Tw Cen MT" pitchFamily="34" charset="0"/>
                          <a:ea typeface="+mn-ea"/>
                          <a:cs typeface="+mn-cs"/>
                        </a:rPr>
                        <a:t>Very Good</a:t>
                      </a:r>
                      <a:endParaRPr lang="en-US" sz="1200" dirty="0">
                        <a:latin typeface="Tw Cen MT" pitchFamily="34" charset="0"/>
                      </a:endParaRPr>
                    </a:p>
                  </a:txBody>
                  <a:tcPr anchor="ctr"/>
                </a:tc>
                <a:extLst>
                  <a:ext uri="{0D108BD9-81ED-4DB2-BD59-A6C34878D82A}">
                    <a16:rowId xmlns:a16="http://schemas.microsoft.com/office/drawing/2014/main" val="10005"/>
                  </a:ext>
                </a:extLst>
              </a:tr>
              <a:tr h="486833">
                <a:tc>
                  <a:txBody>
                    <a:bodyPr/>
                    <a:lstStyle/>
                    <a:p>
                      <a:pPr algn="l"/>
                      <a:r>
                        <a:rPr lang="en-US" sz="1200" kern="1200" dirty="0">
                          <a:solidFill>
                            <a:schemeClr val="dk1"/>
                          </a:solidFill>
                          <a:latin typeface="Tw Cen MT" pitchFamily="34" charset="0"/>
                          <a:ea typeface="+mn-ea"/>
                          <a:cs typeface="+mn-cs"/>
                        </a:rPr>
                        <a:t>Foam formation</a:t>
                      </a:r>
                      <a:endParaRPr lang="en-US" sz="1200" dirty="0">
                        <a:latin typeface="Tw Cen MT"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Tw Cen MT" pitchFamily="34" charset="0"/>
                          <a:ea typeface="+mn-ea"/>
                          <a:cs typeface="+mn-cs"/>
                        </a:rPr>
                        <a:t>Low</a:t>
                      </a:r>
                    </a:p>
                    <a:p>
                      <a:pPr algn="l"/>
                      <a:endParaRPr lang="en-US" sz="1200" dirty="0">
                        <a:latin typeface="Tw Cen MT" pitchFamily="34" charset="0"/>
                      </a:endParaRPr>
                    </a:p>
                  </a:txBody>
                  <a:tcPr anchor="ctr"/>
                </a:tc>
                <a:extLst>
                  <a:ext uri="{0D108BD9-81ED-4DB2-BD59-A6C34878D82A}">
                    <a16:rowId xmlns:a16="http://schemas.microsoft.com/office/drawing/2014/main" val="10006"/>
                  </a:ext>
                </a:extLst>
              </a:tr>
            </a:tbl>
          </a:graphicData>
        </a:graphic>
      </p:graphicFrame>
      <p:sp>
        <p:nvSpPr>
          <p:cNvPr id="36926" name="TextBox 22"/>
          <p:cNvSpPr txBox="1">
            <a:spLocks noChangeArrowheads="1"/>
          </p:cNvSpPr>
          <p:nvPr/>
        </p:nvSpPr>
        <p:spPr bwMode="auto">
          <a:xfrm>
            <a:off x="419100" y="8002588"/>
            <a:ext cx="5981700" cy="646331"/>
          </a:xfrm>
          <a:prstGeom prst="rect">
            <a:avLst/>
          </a:prstGeom>
          <a:noFill/>
          <a:ln w="9525">
            <a:noFill/>
            <a:miter lim="800000"/>
            <a:headEnd/>
            <a:tailEnd/>
          </a:ln>
        </p:spPr>
        <p:txBody>
          <a:bodyPr>
            <a:spAutoFit/>
          </a:bodyPr>
          <a:lstStyle/>
          <a:p>
            <a:r>
              <a:rPr lang="en-US" sz="1200" b="1" dirty="0">
                <a:latin typeface="Tw Cen MT" pitchFamily="34" charset="0"/>
              </a:rPr>
              <a:t>Microgenix Specialities Private Limited </a:t>
            </a:r>
          </a:p>
          <a:p>
            <a:r>
              <a:rPr lang="en-US" sz="1100" dirty="0">
                <a:latin typeface="Tw Cen MT" pitchFamily="34" charset="0"/>
              </a:rPr>
              <a:t>16,Regent Park, Chief Justice Bunglow Lane, Bodakdev, Ahmedabad – 380059 Gujarat, INDIA.</a:t>
            </a:r>
            <a:r>
              <a:rPr lang="en-US" sz="1200" dirty="0">
                <a:latin typeface="Tw Cen MT" pitchFamily="34" charset="0"/>
              </a:rPr>
              <a:t> </a:t>
            </a:r>
          </a:p>
          <a:p>
            <a:r>
              <a:rPr lang="en-US" sz="1200" dirty="0">
                <a:latin typeface="Tw Cen MT" pitchFamily="34" charset="0"/>
              </a:rPr>
              <a:t>Phone : 079 2685 93 48-51 Email – </a:t>
            </a:r>
            <a:r>
              <a:rPr lang="en-US" sz="1200" dirty="0">
                <a:latin typeface="Tw Cen MT" pitchFamily="34" charset="0"/>
                <a:hlinkClick r:id="rId3"/>
              </a:rPr>
              <a:t>info@microgenix.co.in</a:t>
            </a:r>
            <a:r>
              <a:rPr lang="en-US" sz="1200" dirty="0">
                <a:latin typeface="Tw Cen MT" pitchFamily="34" charset="0"/>
              </a:rPr>
              <a:t> ; </a:t>
            </a:r>
            <a:r>
              <a:rPr lang="en-US" sz="1200" dirty="0">
                <a:latin typeface="Tw Cen MT" pitchFamily="34" charset="0"/>
                <a:hlinkClick r:id="rId4"/>
              </a:rPr>
              <a:t>www.microgenix.co.in</a:t>
            </a:r>
            <a:r>
              <a:rPr lang="en-US" sz="1200" dirty="0">
                <a:latin typeface="Tw Cen MT" pitchFamily="34" charset="0"/>
              </a:rPr>
              <a:t>  </a:t>
            </a:r>
          </a:p>
        </p:txBody>
      </p:sp>
      <p:pic>
        <p:nvPicPr>
          <p:cNvPr id="36927" name="Picture 65" descr="Microgenix_Logo_Final"/>
          <p:cNvPicPr>
            <a:picLocks noChangeAspect="1" noChangeArrowheads="1"/>
          </p:cNvPicPr>
          <p:nvPr/>
        </p:nvPicPr>
        <p:blipFill>
          <a:blip r:embed="rId5"/>
          <a:srcRect/>
          <a:stretch>
            <a:fillRect/>
          </a:stretch>
        </p:blipFill>
        <p:spPr bwMode="auto">
          <a:xfrm>
            <a:off x="3775075" y="571500"/>
            <a:ext cx="2413000" cy="236538"/>
          </a:xfrm>
          <a:prstGeom prst="rect">
            <a:avLst/>
          </a:prstGeom>
          <a:noFill/>
          <a:ln w="9525">
            <a:noFill/>
            <a:miter lim="800000"/>
            <a:headEnd/>
            <a:tailEnd/>
          </a:ln>
        </p:spPr>
      </p:pic>
      <p:graphicFrame>
        <p:nvGraphicFramePr>
          <p:cNvPr id="20" name="Diagram 19"/>
          <p:cNvGraphicFramePr/>
          <p:nvPr/>
        </p:nvGraphicFramePr>
        <p:xfrm>
          <a:off x="633413" y="725488"/>
          <a:ext cx="2338387" cy="64611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9" name="Picture 61" descr="D:\New Folder (2)\images\Copy of 21597qkxmx21y7w.jpg"/>
          <p:cNvPicPr>
            <a:picLocks noChangeAspect="1" noChangeArrowheads="1"/>
          </p:cNvPicPr>
          <p:nvPr/>
        </p:nvPicPr>
        <p:blipFill>
          <a:blip r:embed="rId11"/>
          <a:srcRect/>
          <a:stretch>
            <a:fillRect/>
          </a:stretch>
        </p:blipFill>
        <p:spPr bwMode="auto">
          <a:xfrm>
            <a:off x="533400" y="2324100"/>
            <a:ext cx="2628900" cy="25527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ChangeArrowheads="1"/>
          </p:cNvSpPr>
          <p:nvPr/>
        </p:nvSpPr>
        <p:spPr bwMode="auto">
          <a:xfrm>
            <a:off x="6464300" y="3175"/>
            <a:ext cx="393700" cy="519113"/>
          </a:xfrm>
          <a:prstGeom prst="rect">
            <a:avLst/>
          </a:prstGeom>
          <a:noFill/>
          <a:ln w="9525">
            <a:noFill/>
            <a:miter lim="800000"/>
            <a:headEnd/>
            <a:tailEnd/>
          </a:ln>
        </p:spPr>
        <p:txBody>
          <a:bodyPr wrap="none" anchor="ctr">
            <a:spAutoFit/>
          </a:bodyPr>
          <a:lstStyle/>
          <a:p>
            <a:pPr algn="r"/>
            <a:r>
              <a:rPr lang="en-US" sz="2800" b="1" dirty="0">
                <a:solidFill>
                  <a:srgbClr val="FF0000"/>
                </a:solidFill>
                <a:latin typeface="Tahoma" pitchFamily="34" charset="0"/>
                <a:ea typeface="Times New Roman" pitchFamily="18" charset="0"/>
                <a:cs typeface="Tahoma" pitchFamily="34" charset="0"/>
              </a:rPr>
              <a:t>  </a:t>
            </a:r>
            <a:endParaRPr lang="en-US" dirty="0">
              <a:solidFill>
                <a:srgbClr val="FF0000"/>
              </a:solidFill>
              <a:latin typeface="Tw Cen MT" pitchFamily="34" charset="0"/>
              <a:ea typeface="Times New Roman" pitchFamily="18" charset="0"/>
              <a:cs typeface="Tahoma" pitchFamily="34" charset="0"/>
            </a:endParaRPr>
          </a:p>
        </p:txBody>
      </p:sp>
      <p:sp>
        <p:nvSpPr>
          <p:cNvPr id="47107" name="Rectangle 17"/>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dirty="0">
              <a:latin typeface="Tw Cen MT" pitchFamily="34" charset="0"/>
            </a:endParaRPr>
          </a:p>
        </p:txBody>
      </p:sp>
      <p:sp>
        <p:nvSpPr>
          <p:cNvPr id="47108"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dirty="0">
              <a:latin typeface="Tw Cen MT" pitchFamily="34" charset="0"/>
            </a:endParaRPr>
          </a:p>
        </p:txBody>
      </p:sp>
      <p:sp>
        <p:nvSpPr>
          <p:cNvPr id="47109" name="TextBox 26"/>
          <p:cNvSpPr txBox="1">
            <a:spLocks noChangeArrowheads="1"/>
          </p:cNvSpPr>
          <p:nvPr/>
        </p:nvSpPr>
        <p:spPr bwMode="auto">
          <a:xfrm>
            <a:off x="228600" y="4267200"/>
            <a:ext cx="184150" cy="366713"/>
          </a:xfrm>
          <a:prstGeom prst="rect">
            <a:avLst/>
          </a:prstGeom>
          <a:noFill/>
          <a:ln w="9525">
            <a:noFill/>
            <a:miter lim="800000"/>
            <a:headEnd/>
            <a:tailEnd/>
          </a:ln>
        </p:spPr>
        <p:txBody>
          <a:bodyPr wrap="none">
            <a:spAutoFit/>
          </a:bodyPr>
          <a:lstStyle/>
          <a:p>
            <a:endParaRPr lang="en-US" dirty="0">
              <a:latin typeface="Tw Cen MT" pitchFamily="34" charset="0"/>
            </a:endParaRPr>
          </a:p>
        </p:txBody>
      </p:sp>
      <p:sp>
        <p:nvSpPr>
          <p:cNvPr id="15" name="Rounded Rectangle 14"/>
          <p:cNvSpPr>
            <a:spLocks/>
          </p:cNvSpPr>
          <p:nvPr/>
        </p:nvSpPr>
        <p:spPr>
          <a:xfrm>
            <a:off x="3681413" y="6911975"/>
            <a:ext cx="2667000" cy="822325"/>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600" b="1" dirty="0">
                <a:solidFill>
                  <a:srgbClr val="000000"/>
                </a:solidFill>
                <a:latin typeface="Tw Cen MT" pitchFamily="34" charset="0"/>
              </a:rPr>
              <a:t>Dosage Guidelines</a:t>
            </a:r>
          </a:p>
          <a:p>
            <a:pPr algn="ctr">
              <a:defRPr/>
            </a:pPr>
            <a:r>
              <a:rPr lang="en-US" sz="1600" b="1" dirty="0">
                <a:solidFill>
                  <a:srgbClr val="000000"/>
                </a:solidFill>
                <a:latin typeface="Tw Cen MT" pitchFamily="34" charset="0"/>
              </a:rPr>
              <a:t>0.01 to 1 GPL</a:t>
            </a:r>
          </a:p>
        </p:txBody>
      </p:sp>
      <p:sp>
        <p:nvSpPr>
          <p:cNvPr id="47111" name="Text Box 2"/>
          <p:cNvSpPr txBox="1">
            <a:spLocks noChangeArrowheads="1"/>
          </p:cNvSpPr>
          <p:nvPr/>
        </p:nvSpPr>
        <p:spPr bwMode="auto">
          <a:xfrm>
            <a:off x="304800" y="8724900"/>
            <a:ext cx="6227763" cy="342900"/>
          </a:xfrm>
          <a:prstGeom prst="rect">
            <a:avLst/>
          </a:prstGeom>
          <a:solidFill>
            <a:srgbClr val="FFFFFF"/>
          </a:solidFill>
          <a:ln w="9525">
            <a:noFill/>
            <a:miter lim="800000"/>
            <a:headEnd/>
            <a:tailEnd/>
          </a:ln>
        </p:spPr>
        <p:txBody>
          <a:bodyPr/>
          <a:lstStyle/>
          <a:p>
            <a:pPr>
              <a:spcAft>
                <a:spcPts val="1000"/>
              </a:spcAft>
            </a:pPr>
            <a:r>
              <a:rPr lang="en-US" sz="600" b="1" dirty="0">
                <a:latin typeface="Times New Roman" pitchFamily="18" charset="0"/>
              </a:rPr>
              <a:t>Disclaimer:</a:t>
            </a:r>
            <a:r>
              <a:rPr lang="en-US" sz="600" dirty="0">
                <a:latin typeface="Times New Roman" pitchFamily="18" charset="0"/>
              </a:rPr>
              <a:t> The information contained herein is correct to the best of our knowledge. Your attention is directed to the pertinent Technical Bulletin or Material Safety Data Sheets for the products mentioned herein. No warranty, express or implied, including warranties of merchantability or fitness for a particular purpose are made with respect to the products described herein.</a:t>
            </a:r>
            <a:endParaRPr lang="en-US" sz="1000" dirty="0">
              <a:latin typeface="Times New Roman" pitchFamily="18" charset="0"/>
            </a:endParaRPr>
          </a:p>
          <a:p>
            <a:endParaRPr lang="en-US" sz="1400" dirty="0"/>
          </a:p>
        </p:txBody>
      </p:sp>
      <p:sp>
        <p:nvSpPr>
          <p:cNvPr id="47112" name="Rectangle 22"/>
          <p:cNvSpPr>
            <a:spLocks noChangeArrowheads="1"/>
          </p:cNvSpPr>
          <p:nvPr/>
        </p:nvSpPr>
        <p:spPr bwMode="auto">
          <a:xfrm>
            <a:off x="3659188" y="923925"/>
            <a:ext cx="2614612" cy="550863"/>
          </a:xfrm>
          <a:prstGeom prst="rect">
            <a:avLst/>
          </a:prstGeom>
          <a:noFill/>
          <a:ln w="9525">
            <a:noFill/>
            <a:miter lim="800000"/>
            <a:headEnd/>
            <a:tailEnd/>
          </a:ln>
        </p:spPr>
        <p:txBody>
          <a:bodyPr anchor="ctr">
            <a:spAutoFit/>
          </a:bodyPr>
          <a:lstStyle/>
          <a:p>
            <a:pPr algn="ctr">
              <a:tabLst>
                <a:tab pos="2743200" algn="ctr"/>
                <a:tab pos="5486400" algn="r"/>
              </a:tabLst>
            </a:pPr>
            <a:r>
              <a:rPr lang="en-US" sz="1100" dirty="0">
                <a:latin typeface="Copperplate Gothic Light" pitchFamily="34" charset="0"/>
                <a:ea typeface="Times New Roman" pitchFamily="18" charset="0"/>
                <a:cs typeface="Arial" pitchFamily="34" charset="0"/>
              </a:rPr>
              <a:t>SPECIALITIES PRIVATE LIMITED</a:t>
            </a:r>
          </a:p>
          <a:p>
            <a:pPr algn="ctr">
              <a:tabLst>
                <a:tab pos="2743200" algn="ctr"/>
                <a:tab pos="5486400" algn="r"/>
              </a:tabLst>
            </a:pPr>
            <a:endParaRPr lang="en-US" sz="800" dirty="0">
              <a:latin typeface="Copperplate Gothic Light" pitchFamily="34" charset="0"/>
              <a:ea typeface="Times New Roman" pitchFamily="18" charset="0"/>
              <a:cs typeface="Arial" pitchFamily="34" charset="0"/>
            </a:endParaRPr>
          </a:p>
          <a:p>
            <a:pPr algn="ctr">
              <a:tabLst>
                <a:tab pos="2743200" algn="ctr"/>
                <a:tab pos="5486400" algn="r"/>
              </a:tabLst>
            </a:pPr>
            <a:r>
              <a:rPr lang="en-US" sz="1100" b="1" dirty="0">
                <a:latin typeface="Tw Cen MT" pitchFamily="34" charset="0"/>
                <a:ea typeface="Times New Roman" pitchFamily="18" charset="0"/>
                <a:cs typeface="Arial" pitchFamily="34" charset="0"/>
              </a:rPr>
              <a:t>An ISO 9001 : 2008 Certified  Company</a:t>
            </a:r>
          </a:p>
        </p:txBody>
      </p:sp>
      <p:sp>
        <p:nvSpPr>
          <p:cNvPr id="47113" name="AutoShape 2"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sp>
        <p:nvSpPr>
          <p:cNvPr id="47114" name="AutoShape 4"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sp>
        <p:nvSpPr>
          <p:cNvPr id="47115" name="AutoShape 6"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graphicFrame>
        <p:nvGraphicFramePr>
          <p:cNvPr id="23" name="Table 22"/>
          <p:cNvGraphicFramePr>
            <a:graphicFrameLocks noGrp="1"/>
          </p:cNvGraphicFramePr>
          <p:nvPr/>
        </p:nvGraphicFramePr>
        <p:xfrm>
          <a:off x="3681413" y="2324101"/>
          <a:ext cx="2667000" cy="4316037"/>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tblGrid>
              <a:tr h="3201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a:ln>
                            <a:noFill/>
                          </a:ln>
                          <a:solidFill>
                            <a:schemeClr val="bg1"/>
                          </a:solidFill>
                          <a:effectLst/>
                          <a:latin typeface="Tw Cen MT" pitchFamily="34" charset="0"/>
                          <a:ea typeface="Times New Roman" pitchFamily="18" charset="0"/>
                          <a:cs typeface="Times New Roman" pitchFamily="18" charset="0"/>
                        </a:rPr>
                        <a:t>Product Highlights</a:t>
                      </a:r>
                      <a:endParaRPr kumimoji="0" lang="en-US" sz="1200" b="1" i="0" u="none" strike="noStrike" cap="none" normalizeH="0" baseline="0" dirty="0">
                        <a:ln>
                          <a:noFill/>
                        </a:ln>
                        <a:solidFill>
                          <a:schemeClr val="bg1"/>
                        </a:solidFill>
                        <a:effectLst/>
                        <a:latin typeface="Tw Cen MT" pitchFamily="34" charset="0"/>
                      </a:endParaRPr>
                    </a:p>
                  </a:txBody>
                  <a:tcPr anchor="ctr"/>
                </a:tc>
                <a:extLst>
                  <a:ext uri="{0D108BD9-81ED-4DB2-BD59-A6C34878D82A}">
                    <a16:rowId xmlns:a16="http://schemas.microsoft.com/office/drawing/2014/main" val="10000"/>
                  </a:ext>
                </a:extLst>
              </a:tr>
              <a:tr h="441865">
                <a:tc>
                  <a:txBody>
                    <a:bodyPr/>
                    <a:lstStyle/>
                    <a:p>
                      <a:r>
                        <a:rPr lang="en-US" sz="1200" kern="1200" dirty="0">
                          <a:solidFill>
                            <a:schemeClr val="dk1"/>
                          </a:solidFill>
                          <a:latin typeface="Tw Cen MT" pitchFamily="34" charset="0"/>
                          <a:ea typeface="+mn-ea"/>
                          <a:cs typeface="+mn-cs"/>
                        </a:rPr>
                        <a:t>Helps in minimizing water hardness</a:t>
                      </a:r>
                      <a:endParaRPr kumimoji="0" lang="en-US" sz="1200" b="0" i="0" u="none" strike="noStrike" cap="none" normalizeH="0" baseline="0" dirty="0">
                        <a:ln>
                          <a:noFill/>
                        </a:ln>
                        <a:solidFill>
                          <a:schemeClr val="tx1"/>
                        </a:solidFill>
                        <a:effectLst/>
                        <a:latin typeface="Tw Cen MT" pitchFamily="34" charset="0"/>
                      </a:endParaRPr>
                    </a:p>
                  </a:txBody>
                  <a:tcPr anchor="ctr"/>
                </a:tc>
                <a:extLst>
                  <a:ext uri="{0D108BD9-81ED-4DB2-BD59-A6C34878D82A}">
                    <a16:rowId xmlns:a16="http://schemas.microsoft.com/office/drawing/2014/main" val="10001"/>
                  </a:ext>
                </a:extLst>
              </a:tr>
              <a:tr h="615896">
                <a:tc>
                  <a:txBody>
                    <a:bodyPr/>
                    <a:lstStyle/>
                    <a:p>
                      <a:r>
                        <a:rPr lang="en-US" sz="1200" kern="1200" dirty="0">
                          <a:solidFill>
                            <a:schemeClr val="dk1"/>
                          </a:solidFill>
                          <a:latin typeface="Tw Cen MT" pitchFamily="34" charset="0"/>
                          <a:ea typeface="+mn-ea"/>
                          <a:cs typeface="+mn-cs"/>
                        </a:rPr>
                        <a:t>Used during mercerizing and bleaching, improves whiteness and overall brightness of the textile material</a:t>
                      </a:r>
                      <a:endParaRPr kumimoji="0" lang="en-US" sz="1200" b="0" i="0" u="none" strike="noStrike" cap="none" normalizeH="0" baseline="0" dirty="0">
                        <a:ln>
                          <a:noFill/>
                        </a:ln>
                        <a:solidFill>
                          <a:schemeClr val="tx1"/>
                        </a:solidFill>
                        <a:effectLst/>
                        <a:latin typeface="Tw Cen MT" pitchFamily="34" charset="0"/>
                      </a:endParaRPr>
                    </a:p>
                  </a:txBody>
                  <a:tcPr anchor="ctr"/>
                </a:tc>
                <a:extLst>
                  <a:ext uri="{0D108BD9-81ED-4DB2-BD59-A6C34878D82A}">
                    <a16:rowId xmlns:a16="http://schemas.microsoft.com/office/drawing/2014/main" val="10002"/>
                  </a:ext>
                </a:extLst>
              </a:tr>
              <a:tr h="403265">
                <a:tc>
                  <a:txBody>
                    <a:bodyPr/>
                    <a:lstStyle/>
                    <a:p>
                      <a:r>
                        <a:rPr lang="en-US" sz="1200" kern="1200" dirty="0">
                          <a:solidFill>
                            <a:schemeClr val="dk1"/>
                          </a:solidFill>
                          <a:latin typeface="Tw Cen MT" pitchFamily="34" charset="0"/>
                          <a:ea typeface="+mn-ea"/>
                          <a:cs typeface="+mn-cs"/>
                        </a:rPr>
                        <a:t>Possesses good dispersing properties</a:t>
                      </a:r>
                      <a:endParaRPr kumimoji="0" lang="en-US" sz="1200" b="0" i="0" u="none" strike="noStrike" cap="none" normalizeH="0" baseline="0" dirty="0">
                        <a:ln>
                          <a:noFill/>
                        </a:ln>
                        <a:solidFill>
                          <a:schemeClr val="tx1"/>
                        </a:solidFill>
                        <a:effectLst/>
                        <a:latin typeface="Tw Cen MT" pitchFamily="34" charset="0"/>
                      </a:endParaRPr>
                    </a:p>
                  </a:txBody>
                  <a:tcPr anchor="ctr"/>
                </a:tc>
                <a:extLst>
                  <a:ext uri="{0D108BD9-81ED-4DB2-BD59-A6C34878D82A}">
                    <a16:rowId xmlns:a16="http://schemas.microsoft.com/office/drawing/2014/main" val="10003"/>
                  </a:ext>
                </a:extLst>
              </a:tr>
              <a:tr h="4990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Tw Cen MT" pitchFamily="34" charset="0"/>
                          <a:ea typeface="+mn-ea"/>
                          <a:cs typeface="+mn-cs"/>
                        </a:rPr>
                        <a:t>Enhances whiteness if used during Bleaching</a:t>
                      </a:r>
                      <a:endParaRPr kumimoji="0" lang="en-US" sz="1200" b="0" i="0" u="none" strike="noStrike" cap="none" normalizeH="0" baseline="0" dirty="0">
                        <a:ln>
                          <a:noFill/>
                        </a:ln>
                        <a:solidFill>
                          <a:srgbClr val="000000"/>
                        </a:solidFill>
                        <a:effectLst/>
                        <a:latin typeface="Tw Cen MT" pitchFamily="34" charset="0"/>
                      </a:endParaRPr>
                    </a:p>
                  </a:txBody>
                  <a:tcPr anchor="ctr"/>
                </a:tc>
                <a:extLst>
                  <a:ext uri="{0D108BD9-81ED-4DB2-BD59-A6C34878D82A}">
                    <a16:rowId xmlns:a16="http://schemas.microsoft.com/office/drawing/2014/main" val="10004"/>
                  </a:ext>
                </a:extLst>
              </a:tr>
              <a:tr h="4481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dirty="0">
                          <a:solidFill>
                            <a:schemeClr val="dk1"/>
                          </a:solidFill>
                          <a:latin typeface="Tw Cen MT" pitchFamily="34" charset="0"/>
                          <a:ea typeface="+mn-ea"/>
                          <a:cs typeface="+mn-cs"/>
                        </a:rPr>
                        <a:t>Highly versatile additive for textile wet processing</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extLst>
                  <a:ext uri="{0D108BD9-81ED-4DB2-BD59-A6C34878D82A}">
                    <a16:rowId xmlns:a16="http://schemas.microsoft.com/office/drawing/2014/main" val="10005"/>
                  </a:ext>
                </a:extLst>
              </a:tr>
              <a:tr h="439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dirty="0">
                          <a:solidFill>
                            <a:schemeClr val="dk1"/>
                          </a:solidFill>
                          <a:latin typeface="Tw Cen MT" pitchFamily="34" charset="0"/>
                          <a:ea typeface="+mn-ea"/>
                          <a:cs typeface="+mn-cs"/>
                        </a:rPr>
                        <a:t>Boost cleaning when added during soaping and back washing</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extLst>
                  <a:ext uri="{0D108BD9-81ED-4DB2-BD59-A6C34878D82A}">
                    <a16:rowId xmlns:a16="http://schemas.microsoft.com/office/drawing/2014/main" val="10006"/>
                  </a:ext>
                </a:extLst>
              </a:tr>
              <a:tr h="439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dirty="0">
                          <a:solidFill>
                            <a:schemeClr val="dk1"/>
                          </a:solidFill>
                          <a:latin typeface="Tw Cen MT" pitchFamily="34" charset="0"/>
                          <a:ea typeface="+mn-ea"/>
                          <a:cs typeface="+mn-cs"/>
                        </a:rPr>
                        <a:t>Possesses excellent complexing properties with metal and various salts</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extLst>
                  <a:ext uri="{0D108BD9-81ED-4DB2-BD59-A6C34878D82A}">
                    <a16:rowId xmlns:a16="http://schemas.microsoft.com/office/drawing/2014/main" val="10007"/>
                  </a:ext>
                </a:extLst>
              </a:tr>
              <a:tr h="6158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dirty="0">
                          <a:solidFill>
                            <a:schemeClr val="dk1"/>
                          </a:solidFill>
                          <a:latin typeface="Tw Cen MT" pitchFamily="34" charset="0"/>
                          <a:ea typeface="+mn-ea"/>
                          <a:cs typeface="+mn-cs"/>
                        </a:rPr>
                        <a:t>Proves to be extremely economical being capable of used in ultra low dosages</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extLst>
                  <a:ext uri="{0D108BD9-81ED-4DB2-BD59-A6C34878D82A}">
                    <a16:rowId xmlns:a16="http://schemas.microsoft.com/office/drawing/2014/main" val="10008"/>
                  </a:ext>
                </a:extLst>
              </a:tr>
            </a:tbl>
          </a:graphicData>
        </a:graphic>
      </p:graphicFrame>
      <p:sp>
        <p:nvSpPr>
          <p:cNvPr id="47140" name="TextBox 22"/>
          <p:cNvSpPr txBox="1">
            <a:spLocks noChangeArrowheads="1"/>
          </p:cNvSpPr>
          <p:nvPr/>
        </p:nvSpPr>
        <p:spPr bwMode="auto">
          <a:xfrm>
            <a:off x="419100" y="8002588"/>
            <a:ext cx="5981700" cy="646331"/>
          </a:xfrm>
          <a:prstGeom prst="rect">
            <a:avLst/>
          </a:prstGeom>
          <a:noFill/>
          <a:ln w="9525">
            <a:noFill/>
            <a:miter lim="800000"/>
            <a:headEnd/>
            <a:tailEnd/>
          </a:ln>
        </p:spPr>
        <p:txBody>
          <a:bodyPr>
            <a:spAutoFit/>
          </a:bodyPr>
          <a:lstStyle/>
          <a:p>
            <a:r>
              <a:rPr lang="en-US" sz="1200" b="1" dirty="0">
                <a:latin typeface="Tw Cen MT" pitchFamily="34" charset="0"/>
              </a:rPr>
              <a:t>Microgenix Specialities Private Limited </a:t>
            </a:r>
          </a:p>
          <a:p>
            <a:r>
              <a:rPr lang="en-US" sz="1100" dirty="0">
                <a:latin typeface="Tw Cen MT" pitchFamily="34" charset="0"/>
              </a:rPr>
              <a:t>16,Regent Park, Chief Justice Bunglow Lane, Bodakdev, Ahmedabad – 380059 Gujarat, INDIA.</a:t>
            </a:r>
            <a:r>
              <a:rPr lang="en-US" sz="1200" dirty="0">
                <a:latin typeface="Tw Cen MT" pitchFamily="34" charset="0"/>
              </a:rPr>
              <a:t> </a:t>
            </a:r>
          </a:p>
          <a:p>
            <a:r>
              <a:rPr lang="en-US" sz="1200" dirty="0">
                <a:latin typeface="Tw Cen MT" pitchFamily="34" charset="0"/>
              </a:rPr>
              <a:t>Phone : 079 2685 93 48-51 Email – </a:t>
            </a:r>
            <a:r>
              <a:rPr lang="en-US" sz="1200" dirty="0">
                <a:latin typeface="Tw Cen MT" pitchFamily="34" charset="0"/>
                <a:hlinkClick r:id="rId3"/>
              </a:rPr>
              <a:t>info@microgenix.co.in</a:t>
            </a:r>
            <a:r>
              <a:rPr lang="en-US" sz="1200" dirty="0">
                <a:latin typeface="Tw Cen MT" pitchFamily="34" charset="0"/>
              </a:rPr>
              <a:t> ; </a:t>
            </a:r>
            <a:r>
              <a:rPr lang="en-US" sz="1200" dirty="0">
                <a:latin typeface="Tw Cen MT" pitchFamily="34" charset="0"/>
                <a:hlinkClick r:id="rId4"/>
              </a:rPr>
              <a:t>www.microgenix.co.in</a:t>
            </a:r>
            <a:r>
              <a:rPr lang="en-US" sz="1200" dirty="0">
                <a:latin typeface="Tw Cen MT" pitchFamily="34" charset="0"/>
              </a:rPr>
              <a:t>  </a:t>
            </a:r>
          </a:p>
        </p:txBody>
      </p:sp>
      <p:pic>
        <p:nvPicPr>
          <p:cNvPr id="47141" name="Picture 65" descr="Microgenix_Logo_Final"/>
          <p:cNvPicPr>
            <a:picLocks noChangeAspect="1" noChangeArrowheads="1"/>
          </p:cNvPicPr>
          <p:nvPr/>
        </p:nvPicPr>
        <p:blipFill>
          <a:blip r:embed="rId5"/>
          <a:srcRect/>
          <a:stretch>
            <a:fillRect/>
          </a:stretch>
        </p:blipFill>
        <p:spPr bwMode="auto">
          <a:xfrm>
            <a:off x="3775075" y="571500"/>
            <a:ext cx="2413000" cy="236538"/>
          </a:xfrm>
          <a:prstGeom prst="rect">
            <a:avLst/>
          </a:prstGeom>
          <a:noFill/>
          <a:ln w="9525">
            <a:noFill/>
            <a:miter lim="800000"/>
            <a:headEnd/>
            <a:tailEnd/>
          </a:ln>
        </p:spPr>
      </p:pic>
      <p:graphicFrame>
        <p:nvGraphicFramePr>
          <p:cNvPr id="20" name="Diagram 19"/>
          <p:cNvGraphicFramePr/>
          <p:nvPr/>
        </p:nvGraphicFramePr>
        <p:xfrm>
          <a:off x="633413" y="876300"/>
          <a:ext cx="2338387" cy="3698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8" name="Table 17"/>
          <p:cNvGraphicFramePr>
            <a:graphicFrameLocks noGrp="1"/>
          </p:cNvGraphicFramePr>
          <p:nvPr/>
        </p:nvGraphicFramePr>
        <p:xfrm>
          <a:off x="495300" y="5127621"/>
          <a:ext cx="2667000" cy="2606678"/>
        </p:xfrm>
        <a:graphic>
          <a:graphicData uri="http://schemas.openxmlformats.org/drawingml/2006/table">
            <a:tbl>
              <a:tblPr firstRow="1" bandRow="1">
                <a:tableStyleId>{5C22544A-7EE6-4342-B048-85BDC9FD1C3A}</a:tableStyleId>
              </a:tblPr>
              <a:tblGrid>
                <a:gridCol w="1276350">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tblGrid>
              <a:tr h="541444">
                <a:tc gridSpan="2">
                  <a:txBody>
                    <a:bodyPr/>
                    <a:lstStyle/>
                    <a:p>
                      <a:pPr algn="ctr"/>
                      <a:r>
                        <a:rPr lang="en-US" sz="1200" dirty="0">
                          <a:latin typeface="Tw Cen MT" pitchFamily="34" charset="0"/>
                        </a:rPr>
                        <a:t>Typical Characteristics</a:t>
                      </a:r>
                    </a:p>
                  </a:txBody>
                  <a:tcPr anchor="ctr"/>
                </a:tc>
                <a:tc hMerge="1">
                  <a:txBody>
                    <a:bodyPr/>
                    <a:lstStyle/>
                    <a:p>
                      <a:endParaRPr lang="en-US" dirty="0"/>
                    </a:p>
                  </a:txBody>
                  <a:tcPr/>
                </a:tc>
                <a:extLst>
                  <a:ext uri="{0D108BD9-81ED-4DB2-BD59-A6C34878D82A}">
                    <a16:rowId xmlns:a16="http://schemas.microsoft.com/office/drawing/2014/main" val="10000"/>
                  </a:ext>
                </a:extLst>
              </a:tr>
              <a:tr h="4801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pitchFamily="34" charset="0"/>
                        </a:rPr>
                        <a:t>Appearance </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dirty="0">
                          <a:solidFill>
                            <a:schemeClr val="dk1"/>
                          </a:solidFill>
                          <a:latin typeface="Tw Cen MT" pitchFamily="34" charset="0"/>
                          <a:ea typeface="+mn-ea"/>
                          <a:cs typeface="+mn-cs"/>
                        </a:rPr>
                        <a:t>Clear Liquid</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extLst>
                  <a:ext uri="{0D108BD9-81ED-4DB2-BD59-A6C34878D82A}">
                    <a16:rowId xmlns:a16="http://schemas.microsoft.com/office/drawing/2014/main" val="10001"/>
                  </a:ext>
                </a:extLst>
              </a:tr>
              <a:tr h="3645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dirty="0">
                          <a:solidFill>
                            <a:schemeClr val="dk1"/>
                          </a:solidFill>
                          <a:latin typeface="Tw Cen MT" pitchFamily="34" charset="0"/>
                          <a:ea typeface="+mn-ea"/>
                          <a:cs typeface="+mn-cs"/>
                        </a:rPr>
                        <a:t>Ionic Nature</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tc>
                  <a:txBody>
                    <a:bodyPr/>
                    <a:lstStyle/>
                    <a:p>
                      <a:r>
                        <a:rPr lang="en-US" sz="1200" kern="1200" dirty="0">
                          <a:solidFill>
                            <a:schemeClr val="dk1"/>
                          </a:solidFill>
                          <a:latin typeface="Tw Cen MT" pitchFamily="34" charset="0"/>
                          <a:ea typeface="+mn-ea"/>
                          <a:cs typeface="+mn-cs"/>
                        </a:rPr>
                        <a:t>Anionic</a:t>
                      </a:r>
                    </a:p>
                  </a:txBody>
                  <a:tcPr anchor="ctr" horzOverflow="overflow"/>
                </a:tc>
                <a:extLst>
                  <a:ext uri="{0D108BD9-81ED-4DB2-BD59-A6C34878D82A}">
                    <a16:rowId xmlns:a16="http://schemas.microsoft.com/office/drawing/2014/main" val="10002"/>
                  </a:ext>
                </a:extLst>
              </a:tr>
              <a:tr h="406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pitchFamily="34" charset="0"/>
                        </a:rPr>
                        <a:t>Solubility </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pitchFamily="34" charset="0"/>
                        </a:rPr>
                        <a:t>Complete </a:t>
                      </a:r>
                    </a:p>
                  </a:txBody>
                  <a:tcPr anchor="ctr" horzOverflow="overflow"/>
                </a:tc>
                <a:extLst>
                  <a:ext uri="{0D108BD9-81ED-4DB2-BD59-A6C34878D82A}">
                    <a16:rowId xmlns:a16="http://schemas.microsoft.com/office/drawing/2014/main" val="10003"/>
                  </a:ext>
                </a:extLst>
              </a:tr>
              <a:tr h="406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dirty="0">
                          <a:solidFill>
                            <a:schemeClr val="dk1"/>
                          </a:solidFill>
                          <a:latin typeface="Tw Cen MT" pitchFamily="34" charset="0"/>
                          <a:ea typeface="+mn-ea"/>
                          <a:cs typeface="+mn-cs"/>
                        </a:rPr>
                        <a:t>Odor</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dirty="0">
                          <a:solidFill>
                            <a:schemeClr val="dk1"/>
                          </a:solidFill>
                          <a:latin typeface="Tw Cen MT" pitchFamily="34" charset="0"/>
                          <a:ea typeface="+mn-ea"/>
                          <a:cs typeface="+mn-cs"/>
                        </a:rPr>
                        <a:t>Negligible</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extLst>
                  <a:ext uri="{0D108BD9-81ED-4DB2-BD59-A6C34878D82A}">
                    <a16:rowId xmlns:a16="http://schemas.microsoft.com/office/drawing/2014/main" val="10004"/>
                  </a:ext>
                </a:extLst>
              </a:tr>
              <a:tr h="406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pitchFamily="34" charset="0"/>
                        </a:rPr>
                        <a:t>pH </a:t>
                      </a:r>
                    </a:p>
                  </a:txBody>
                  <a:tcPr anchor="ctr" horzOverflow="overflow"/>
                </a:tc>
                <a:tc>
                  <a:txBody>
                    <a:bodyPr/>
                    <a:lstStyle/>
                    <a:p>
                      <a:r>
                        <a:rPr lang="en-US" sz="1200" kern="1200" dirty="0">
                          <a:solidFill>
                            <a:schemeClr val="dk1"/>
                          </a:solidFill>
                          <a:latin typeface="Tw Cen MT" pitchFamily="34" charset="0"/>
                          <a:ea typeface="+mn-ea"/>
                          <a:cs typeface="+mn-cs"/>
                        </a:rPr>
                        <a:t>5 </a:t>
                      </a:r>
                      <a:r>
                        <a:rPr lang="en-US" sz="1200" u="sng" kern="1200" dirty="0">
                          <a:solidFill>
                            <a:schemeClr val="dk1"/>
                          </a:solidFill>
                          <a:latin typeface="Tw Cen MT" pitchFamily="34" charset="0"/>
                          <a:ea typeface="+mn-ea"/>
                          <a:cs typeface="+mn-cs"/>
                        </a:rPr>
                        <a:t>+</a:t>
                      </a:r>
                      <a:r>
                        <a:rPr lang="en-US" sz="1200" kern="1200" dirty="0">
                          <a:solidFill>
                            <a:schemeClr val="dk1"/>
                          </a:solidFill>
                          <a:latin typeface="Tw Cen MT" pitchFamily="34" charset="0"/>
                          <a:ea typeface="+mn-ea"/>
                          <a:cs typeface="+mn-cs"/>
                        </a:rPr>
                        <a:t> 2</a:t>
                      </a:r>
                    </a:p>
                  </a:txBody>
                  <a:tcPr anchor="ctr" horzOverflow="overflow"/>
                </a:tc>
                <a:extLst>
                  <a:ext uri="{0D108BD9-81ED-4DB2-BD59-A6C34878D82A}">
                    <a16:rowId xmlns:a16="http://schemas.microsoft.com/office/drawing/2014/main" val="10005"/>
                  </a:ext>
                </a:extLst>
              </a:tr>
            </a:tbl>
          </a:graphicData>
        </a:graphic>
      </p:graphicFrame>
      <p:pic>
        <p:nvPicPr>
          <p:cNvPr id="19" name="Picture 61" descr="D:\New Folder (2)\images\Copy of 21597qkxmx21y7w.jpg"/>
          <p:cNvPicPr>
            <a:picLocks noChangeAspect="1" noChangeArrowheads="1"/>
          </p:cNvPicPr>
          <p:nvPr/>
        </p:nvPicPr>
        <p:blipFill>
          <a:blip r:embed="rId11"/>
          <a:srcRect/>
          <a:stretch>
            <a:fillRect/>
          </a:stretch>
        </p:blipFill>
        <p:spPr bwMode="auto">
          <a:xfrm>
            <a:off x="533400" y="2324100"/>
            <a:ext cx="2628900" cy="25527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ChangeArrowheads="1"/>
          </p:cNvSpPr>
          <p:nvPr/>
        </p:nvSpPr>
        <p:spPr bwMode="auto">
          <a:xfrm>
            <a:off x="6464300" y="3175"/>
            <a:ext cx="393700" cy="519113"/>
          </a:xfrm>
          <a:prstGeom prst="rect">
            <a:avLst/>
          </a:prstGeom>
          <a:noFill/>
          <a:ln w="9525">
            <a:noFill/>
            <a:miter lim="800000"/>
            <a:headEnd/>
            <a:tailEnd/>
          </a:ln>
        </p:spPr>
        <p:txBody>
          <a:bodyPr wrap="none" anchor="ctr">
            <a:spAutoFit/>
          </a:bodyPr>
          <a:lstStyle/>
          <a:p>
            <a:pPr algn="r"/>
            <a:r>
              <a:rPr lang="en-US" sz="2800" b="1" dirty="0">
                <a:solidFill>
                  <a:srgbClr val="FF0000"/>
                </a:solidFill>
                <a:latin typeface="Tahoma" pitchFamily="34" charset="0"/>
                <a:ea typeface="Times New Roman" pitchFamily="18" charset="0"/>
                <a:cs typeface="Tahoma" pitchFamily="34" charset="0"/>
              </a:rPr>
              <a:t>  </a:t>
            </a:r>
            <a:endParaRPr lang="en-US" dirty="0">
              <a:solidFill>
                <a:srgbClr val="FF0000"/>
              </a:solidFill>
              <a:latin typeface="Tw Cen MT" pitchFamily="34" charset="0"/>
              <a:ea typeface="Times New Roman" pitchFamily="18" charset="0"/>
              <a:cs typeface="Tahoma" pitchFamily="34" charset="0"/>
            </a:endParaRPr>
          </a:p>
        </p:txBody>
      </p:sp>
      <p:sp>
        <p:nvSpPr>
          <p:cNvPr id="48131" name="Rectangle 17"/>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dirty="0">
              <a:latin typeface="Tw Cen MT" pitchFamily="34" charset="0"/>
            </a:endParaRPr>
          </a:p>
        </p:txBody>
      </p:sp>
      <p:sp>
        <p:nvSpPr>
          <p:cNvPr id="48132"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dirty="0">
              <a:latin typeface="Tw Cen MT" pitchFamily="34" charset="0"/>
            </a:endParaRPr>
          </a:p>
        </p:txBody>
      </p:sp>
      <p:sp>
        <p:nvSpPr>
          <p:cNvPr id="48133" name="TextBox 26"/>
          <p:cNvSpPr txBox="1">
            <a:spLocks noChangeArrowheads="1"/>
          </p:cNvSpPr>
          <p:nvPr/>
        </p:nvSpPr>
        <p:spPr bwMode="auto">
          <a:xfrm>
            <a:off x="228600" y="4267200"/>
            <a:ext cx="184150" cy="366713"/>
          </a:xfrm>
          <a:prstGeom prst="rect">
            <a:avLst/>
          </a:prstGeom>
          <a:noFill/>
          <a:ln w="9525">
            <a:noFill/>
            <a:miter lim="800000"/>
            <a:headEnd/>
            <a:tailEnd/>
          </a:ln>
        </p:spPr>
        <p:txBody>
          <a:bodyPr wrap="none">
            <a:spAutoFit/>
          </a:bodyPr>
          <a:lstStyle/>
          <a:p>
            <a:endParaRPr lang="en-US" dirty="0">
              <a:latin typeface="Tw Cen MT" pitchFamily="34" charset="0"/>
            </a:endParaRPr>
          </a:p>
        </p:txBody>
      </p:sp>
      <p:sp>
        <p:nvSpPr>
          <p:cNvPr id="15" name="Rounded Rectangle 14"/>
          <p:cNvSpPr>
            <a:spLocks/>
          </p:cNvSpPr>
          <p:nvPr/>
        </p:nvSpPr>
        <p:spPr>
          <a:xfrm>
            <a:off x="3681413" y="6645275"/>
            <a:ext cx="2667000" cy="822325"/>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600" b="1" dirty="0">
                <a:solidFill>
                  <a:srgbClr val="000000"/>
                </a:solidFill>
                <a:latin typeface="Tw Cen MT" pitchFamily="34" charset="0"/>
              </a:rPr>
              <a:t>Dosage Guidelines</a:t>
            </a:r>
          </a:p>
          <a:p>
            <a:pPr algn="ctr">
              <a:defRPr/>
            </a:pPr>
            <a:r>
              <a:rPr lang="en-US" sz="1600" b="1" dirty="0">
                <a:solidFill>
                  <a:srgbClr val="000000"/>
                </a:solidFill>
                <a:latin typeface="Tw Cen MT" pitchFamily="34" charset="0"/>
              </a:rPr>
              <a:t>0.5 to 3% (w.o.f.)</a:t>
            </a:r>
          </a:p>
        </p:txBody>
      </p:sp>
      <p:sp>
        <p:nvSpPr>
          <p:cNvPr id="48135" name="Text Box 2"/>
          <p:cNvSpPr txBox="1">
            <a:spLocks noChangeArrowheads="1"/>
          </p:cNvSpPr>
          <p:nvPr/>
        </p:nvSpPr>
        <p:spPr bwMode="auto">
          <a:xfrm>
            <a:off x="304800" y="8724900"/>
            <a:ext cx="6227763" cy="342900"/>
          </a:xfrm>
          <a:prstGeom prst="rect">
            <a:avLst/>
          </a:prstGeom>
          <a:solidFill>
            <a:srgbClr val="FFFFFF"/>
          </a:solidFill>
          <a:ln w="9525">
            <a:noFill/>
            <a:miter lim="800000"/>
            <a:headEnd/>
            <a:tailEnd/>
          </a:ln>
        </p:spPr>
        <p:txBody>
          <a:bodyPr/>
          <a:lstStyle/>
          <a:p>
            <a:pPr>
              <a:spcAft>
                <a:spcPts val="1000"/>
              </a:spcAft>
            </a:pPr>
            <a:r>
              <a:rPr lang="en-US" sz="600" b="1" dirty="0">
                <a:latin typeface="Times New Roman" pitchFamily="18" charset="0"/>
              </a:rPr>
              <a:t>Disclaimer:</a:t>
            </a:r>
            <a:r>
              <a:rPr lang="en-US" sz="600" dirty="0">
                <a:latin typeface="Times New Roman" pitchFamily="18" charset="0"/>
              </a:rPr>
              <a:t> The information contained herein is correct to the best of our knowledge. Your attention is directed to the pertinent Technical Bulletin or Material Safety Data Sheets for the products mentioned herein. No warranty, express or implied, including warranties of merchantability or fitness for a particular purpose are made with respect to the products described herein.</a:t>
            </a:r>
            <a:endParaRPr lang="en-US" sz="1000" dirty="0">
              <a:latin typeface="Times New Roman" pitchFamily="18" charset="0"/>
            </a:endParaRPr>
          </a:p>
          <a:p>
            <a:endParaRPr lang="en-US" sz="1400" dirty="0"/>
          </a:p>
        </p:txBody>
      </p:sp>
      <p:sp>
        <p:nvSpPr>
          <p:cNvPr id="48136" name="Rectangle 22"/>
          <p:cNvSpPr>
            <a:spLocks noChangeArrowheads="1"/>
          </p:cNvSpPr>
          <p:nvPr/>
        </p:nvSpPr>
        <p:spPr bwMode="auto">
          <a:xfrm>
            <a:off x="3659188" y="923925"/>
            <a:ext cx="2614612" cy="550863"/>
          </a:xfrm>
          <a:prstGeom prst="rect">
            <a:avLst/>
          </a:prstGeom>
          <a:noFill/>
          <a:ln w="9525">
            <a:noFill/>
            <a:miter lim="800000"/>
            <a:headEnd/>
            <a:tailEnd/>
          </a:ln>
        </p:spPr>
        <p:txBody>
          <a:bodyPr anchor="ctr">
            <a:spAutoFit/>
          </a:bodyPr>
          <a:lstStyle/>
          <a:p>
            <a:pPr algn="ctr">
              <a:tabLst>
                <a:tab pos="2743200" algn="ctr"/>
                <a:tab pos="5486400" algn="r"/>
              </a:tabLst>
            </a:pPr>
            <a:r>
              <a:rPr lang="en-US" sz="1100" dirty="0">
                <a:latin typeface="Copperplate Gothic Light" pitchFamily="34" charset="0"/>
                <a:ea typeface="Times New Roman" pitchFamily="18" charset="0"/>
                <a:cs typeface="Arial" pitchFamily="34" charset="0"/>
              </a:rPr>
              <a:t>SPECIALITIES PRIVATE LIMITED</a:t>
            </a:r>
          </a:p>
          <a:p>
            <a:pPr algn="ctr">
              <a:tabLst>
                <a:tab pos="2743200" algn="ctr"/>
                <a:tab pos="5486400" algn="r"/>
              </a:tabLst>
            </a:pPr>
            <a:endParaRPr lang="en-US" sz="800" dirty="0">
              <a:latin typeface="Copperplate Gothic Light" pitchFamily="34" charset="0"/>
              <a:ea typeface="Times New Roman" pitchFamily="18" charset="0"/>
              <a:cs typeface="Arial" pitchFamily="34" charset="0"/>
            </a:endParaRPr>
          </a:p>
          <a:p>
            <a:pPr algn="ctr">
              <a:tabLst>
                <a:tab pos="2743200" algn="ctr"/>
                <a:tab pos="5486400" algn="r"/>
              </a:tabLst>
            </a:pPr>
            <a:r>
              <a:rPr lang="en-US" sz="1100" b="1" dirty="0">
                <a:latin typeface="Tw Cen MT" pitchFamily="34" charset="0"/>
                <a:ea typeface="Times New Roman" pitchFamily="18" charset="0"/>
                <a:cs typeface="Arial" pitchFamily="34" charset="0"/>
              </a:rPr>
              <a:t>An ISO 9001 : 2008 Certified  Company</a:t>
            </a:r>
          </a:p>
        </p:txBody>
      </p:sp>
      <p:sp>
        <p:nvSpPr>
          <p:cNvPr id="48137" name="AutoShape 2"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sp>
        <p:nvSpPr>
          <p:cNvPr id="48138" name="AutoShape 4"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sp>
        <p:nvSpPr>
          <p:cNvPr id="48139" name="AutoShape 6"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graphicFrame>
        <p:nvGraphicFramePr>
          <p:cNvPr id="23" name="Table 22"/>
          <p:cNvGraphicFramePr>
            <a:graphicFrameLocks noGrp="1"/>
          </p:cNvGraphicFramePr>
          <p:nvPr/>
        </p:nvGraphicFramePr>
        <p:xfrm>
          <a:off x="3681413" y="2324101"/>
          <a:ext cx="2667000" cy="403860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tblGrid>
              <a:tr h="2745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a:ln>
                            <a:noFill/>
                          </a:ln>
                          <a:solidFill>
                            <a:schemeClr val="bg1"/>
                          </a:solidFill>
                          <a:effectLst/>
                          <a:latin typeface="Tw Cen MT" pitchFamily="34" charset="0"/>
                          <a:ea typeface="Times New Roman" pitchFamily="18" charset="0"/>
                          <a:cs typeface="Times New Roman" pitchFamily="18" charset="0"/>
                        </a:rPr>
                        <a:t>Product Highlights</a:t>
                      </a:r>
                      <a:endParaRPr kumimoji="0" lang="en-US" sz="1200" b="1" i="0" u="none" strike="noStrike" cap="none" normalizeH="0" baseline="0" dirty="0">
                        <a:ln>
                          <a:noFill/>
                        </a:ln>
                        <a:solidFill>
                          <a:schemeClr val="bg1"/>
                        </a:solidFill>
                        <a:effectLst/>
                        <a:latin typeface="Tw Cen MT" pitchFamily="34" charset="0"/>
                      </a:endParaRPr>
                    </a:p>
                  </a:txBody>
                  <a:tcPr anchor="ctr"/>
                </a:tc>
                <a:extLst>
                  <a:ext uri="{0D108BD9-81ED-4DB2-BD59-A6C34878D82A}">
                    <a16:rowId xmlns:a16="http://schemas.microsoft.com/office/drawing/2014/main" val="10000"/>
                  </a:ext>
                </a:extLst>
              </a:tr>
              <a:tr h="640728">
                <a:tc>
                  <a:txBody>
                    <a:bodyPr/>
                    <a:lstStyle/>
                    <a:p>
                      <a:r>
                        <a:rPr lang="en-US" sz="1200" kern="1200" dirty="0">
                          <a:solidFill>
                            <a:schemeClr val="dk1"/>
                          </a:solidFill>
                          <a:latin typeface="Tw Cen MT" pitchFamily="34" charset="0"/>
                          <a:ea typeface="+mn-ea"/>
                          <a:cs typeface="+mn-cs"/>
                        </a:rPr>
                        <a:t>New generation Back Staining Stripper cum enzyme neutralizer</a:t>
                      </a:r>
                      <a:endParaRPr kumimoji="0" lang="en-US" sz="1200" b="0" i="0" u="none" strike="noStrike" cap="none" normalizeH="0" baseline="0" dirty="0">
                        <a:ln>
                          <a:noFill/>
                        </a:ln>
                        <a:solidFill>
                          <a:schemeClr val="tx1"/>
                        </a:solidFill>
                        <a:effectLst/>
                        <a:latin typeface="Tw Cen MT" pitchFamily="34" charset="0"/>
                      </a:endParaRPr>
                    </a:p>
                  </a:txBody>
                  <a:tcPr anchor="ctr"/>
                </a:tc>
                <a:extLst>
                  <a:ext uri="{0D108BD9-81ED-4DB2-BD59-A6C34878D82A}">
                    <a16:rowId xmlns:a16="http://schemas.microsoft.com/office/drawing/2014/main" val="10001"/>
                  </a:ext>
                </a:extLst>
              </a:tr>
              <a:tr h="410311">
                <a:tc>
                  <a:txBody>
                    <a:bodyPr/>
                    <a:lstStyle/>
                    <a:p>
                      <a:r>
                        <a:rPr lang="en-US" sz="1200" kern="1200" dirty="0">
                          <a:solidFill>
                            <a:schemeClr val="dk1"/>
                          </a:solidFill>
                          <a:latin typeface="Tw Cen MT" pitchFamily="34" charset="0"/>
                          <a:ea typeface="+mn-ea"/>
                          <a:cs typeface="+mn-cs"/>
                        </a:rPr>
                        <a:t>100 % phosphate free preparation </a:t>
                      </a:r>
                      <a:endParaRPr kumimoji="0" lang="en-US" sz="1200" b="0" i="0" u="none" strike="noStrike" cap="none" normalizeH="0" baseline="0" dirty="0">
                        <a:ln>
                          <a:noFill/>
                        </a:ln>
                        <a:solidFill>
                          <a:schemeClr val="tx1"/>
                        </a:solidFill>
                        <a:effectLst/>
                        <a:latin typeface="Tw Cen MT" pitchFamily="34" charset="0"/>
                      </a:endParaRPr>
                    </a:p>
                  </a:txBody>
                  <a:tcPr anchor="ctr"/>
                </a:tc>
                <a:extLst>
                  <a:ext uri="{0D108BD9-81ED-4DB2-BD59-A6C34878D82A}">
                    <a16:rowId xmlns:a16="http://schemas.microsoft.com/office/drawing/2014/main" val="10002"/>
                  </a:ext>
                </a:extLst>
              </a:tr>
              <a:tr h="424643">
                <a:tc>
                  <a:txBody>
                    <a:bodyPr/>
                    <a:lstStyle/>
                    <a:p>
                      <a:r>
                        <a:rPr lang="en-US" sz="1200" kern="1200" dirty="0">
                          <a:solidFill>
                            <a:schemeClr val="dk1"/>
                          </a:solidFill>
                          <a:latin typeface="Tw Cen MT" pitchFamily="34" charset="0"/>
                          <a:ea typeface="+mn-ea"/>
                          <a:cs typeface="+mn-cs"/>
                        </a:rPr>
                        <a:t>Improves overall brightness.</a:t>
                      </a:r>
                      <a:endParaRPr kumimoji="0" lang="en-US" sz="1200" b="0" i="0" u="none" strike="noStrike" cap="none" normalizeH="0" baseline="0" dirty="0">
                        <a:ln>
                          <a:noFill/>
                        </a:ln>
                        <a:solidFill>
                          <a:srgbClr val="000000"/>
                        </a:solidFill>
                        <a:effectLst/>
                        <a:latin typeface="Tw Cen MT" pitchFamily="34" charset="0"/>
                      </a:endParaRPr>
                    </a:p>
                  </a:txBody>
                  <a:tcPr anchor="ctr"/>
                </a:tc>
                <a:extLst>
                  <a:ext uri="{0D108BD9-81ED-4DB2-BD59-A6C34878D82A}">
                    <a16:rowId xmlns:a16="http://schemas.microsoft.com/office/drawing/2014/main" val="10003"/>
                  </a:ext>
                </a:extLst>
              </a:tr>
              <a:tr h="640730">
                <a:tc>
                  <a:txBody>
                    <a:bodyPr/>
                    <a:lstStyle/>
                    <a:p>
                      <a:r>
                        <a:rPr lang="en-US" sz="1200" kern="1200" dirty="0">
                          <a:solidFill>
                            <a:schemeClr val="dk1"/>
                          </a:solidFill>
                          <a:latin typeface="Tw Cen MT" pitchFamily="34" charset="0"/>
                          <a:ea typeface="+mn-ea"/>
                          <a:cs typeface="+mn-cs"/>
                        </a:rPr>
                        <a:t>Tender preparation and henceforth does not alters the fabric as well as dye properties</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extLst>
                  <a:ext uri="{0D108BD9-81ED-4DB2-BD59-A6C34878D82A}">
                    <a16:rowId xmlns:a16="http://schemas.microsoft.com/office/drawing/2014/main" val="10004"/>
                  </a:ext>
                </a:extLst>
              </a:tr>
              <a:tr h="640730">
                <a:tc>
                  <a:txBody>
                    <a:bodyPr/>
                    <a:lstStyle/>
                    <a:p>
                      <a:r>
                        <a:rPr lang="en-US" sz="1200" kern="1200" dirty="0">
                          <a:solidFill>
                            <a:schemeClr val="dk1"/>
                          </a:solidFill>
                          <a:latin typeface="Tw Cen MT" pitchFamily="34" charset="0"/>
                          <a:ea typeface="+mn-ea"/>
                          <a:cs typeface="+mn-cs"/>
                        </a:rPr>
                        <a:t>No need to adjust the pH of the bath liquor if </a:t>
                      </a:r>
                      <a:r>
                        <a:rPr lang="en-US" sz="1200" b="1" i="1" kern="1200" dirty="0">
                          <a:solidFill>
                            <a:schemeClr val="dk1"/>
                          </a:solidFill>
                          <a:latin typeface="Tw Cen MT" pitchFamily="34" charset="0"/>
                          <a:ea typeface="+mn-ea"/>
                          <a:cs typeface="+mn-cs"/>
                        </a:rPr>
                        <a:t>Microgenix Textin PE</a:t>
                      </a:r>
                      <a:r>
                        <a:rPr lang="en-US" sz="1200" i="1" kern="1200" dirty="0">
                          <a:solidFill>
                            <a:schemeClr val="dk1"/>
                          </a:solidFill>
                          <a:latin typeface="Tw Cen MT" pitchFamily="34" charset="0"/>
                          <a:ea typeface="+mn-ea"/>
                          <a:cs typeface="+mn-cs"/>
                        </a:rPr>
                        <a:t> </a:t>
                      </a:r>
                      <a:r>
                        <a:rPr lang="en-US" sz="1200" b="1" i="1" kern="1200" dirty="0">
                          <a:solidFill>
                            <a:schemeClr val="dk1"/>
                          </a:solidFill>
                          <a:latin typeface="Tw Cen MT" pitchFamily="34" charset="0"/>
                          <a:ea typeface="+mn-ea"/>
                          <a:cs typeface="+mn-cs"/>
                        </a:rPr>
                        <a:t>Plus</a:t>
                      </a:r>
                      <a:r>
                        <a:rPr lang="en-US" sz="1200" i="1" kern="1200" dirty="0">
                          <a:solidFill>
                            <a:schemeClr val="dk1"/>
                          </a:solidFill>
                          <a:latin typeface="Tw Cen MT" pitchFamily="34" charset="0"/>
                          <a:ea typeface="+mn-ea"/>
                          <a:cs typeface="+mn-cs"/>
                        </a:rPr>
                        <a:t> </a:t>
                      </a:r>
                      <a:r>
                        <a:rPr lang="en-US" sz="1200" kern="1200" dirty="0">
                          <a:solidFill>
                            <a:schemeClr val="dk1"/>
                          </a:solidFill>
                          <a:latin typeface="Tw Cen MT" pitchFamily="34" charset="0"/>
                          <a:ea typeface="+mn-ea"/>
                          <a:cs typeface="+mn-cs"/>
                        </a:rPr>
                        <a:t>is used @ 2 g/l or more</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extLst>
                  <a:ext uri="{0D108BD9-81ED-4DB2-BD59-A6C34878D82A}">
                    <a16:rowId xmlns:a16="http://schemas.microsoft.com/office/drawing/2014/main" val="10005"/>
                  </a:ext>
                </a:extLst>
              </a:tr>
              <a:tr h="1006860">
                <a:tc>
                  <a:txBody>
                    <a:bodyPr/>
                    <a:lstStyle/>
                    <a:p>
                      <a:r>
                        <a:rPr lang="en-US" sz="1200" kern="1200" dirty="0">
                          <a:solidFill>
                            <a:schemeClr val="dk1"/>
                          </a:solidFill>
                          <a:latin typeface="Tw Cen MT" pitchFamily="34" charset="0"/>
                          <a:ea typeface="+mn-ea"/>
                          <a:cs typeface="+mn-cs"/>
                        </a:rPr>
                        <a:t>Comprises of a protein solublizer that helps in de-bonding the indigo from the abraded portion thereby imparting a definite contrast that can be defined as a true and precise salt and pepper look</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extLst>
                  <a:ext uri="{0D108BD9-81ED-4DB2-BD59-A6C34878D82A}">
                    <a16:rowId xmlns:a16="http://schemas.microsoft.com/office/drawing/2014/main" val="10006"/>
                  </a:ext>
                </a:extLst>
              </a:tr>
            </a:tbl>
          </a:graphicData>
        </a:graphic>
      </p:graphicFrame>
      <p:sp>
        <p:nvSpPr>
          <p:cNvPr id="48160" name="TextBox 22"/>
          <p:cNvSpPr txBox="1">
            <a:spLocks noChangeArrowheads="1"/>
          </p:cNvSpPr>
          <p:nvPr/>
        </p:nvSpPr>
        <p:spPr bwMode="auto">
          <a:xfrm>
            <a:off x="419100" y="8002588"/>
            <a:ext cx="5981700" cy="646331"/>
          </a:xfrm>
          <a:prstGeom prst="rect">
            <a:avLst/>
          </a:prstGeom>
          <a:noFill/>
          <a:ln w="9525">
            <a:noFill/>
            <a:miter lim="800000"/>
            <a:headEnd/>
            <a:tailEnd/>
          </a:ln>
        </p:spPr>
        <p:txBody>
          <a:bodyPr>
            <a:spAutoFit/>
          </a:bodyPr>
          <a:lstStyle/>
          <a:p>
            <a:r>
              <a:rPr lang="en-US" sz="1200" b="1" dirty="0">
                <a:latin typeface="Tw Cen MT" pitchFamily="34" charset="0"/>
              </a:rPr>
              <a:t>Microgenix Specialities Private Limited </a:t>
            </a:r>
          </a:p>
          <a:p>
            <a:r>
              <a:rPr lang="en-US" sz="1100" dirty="0">
                <a:latin typeface="Tw Cen MT" pitchFamily="34" charset="0"/>
              </a:rPr>
              <a:t>16,Regent Park, Chief Justice Bunglow Lane, Bodakdev, Ahmedabad – 380059 Gujarat, INDIA.</a:t>
            </a:r>
            <a:r>
              <a:rPr lang="en-US" sz="1200" dirty="0">
                <a:latin typeface="Tw Cen MT" pitchFamily="34" charset="0"/>
              </a:rPr>
              <a:t> </a:t>
            </a:r>
          </a:p>
          <a:p>
            <a:r>
              <a:rPr lang="en-US" sz="1200" dirty="0">
                <a:latin typeface="Tw Cen MT" pitchFamily="34" charset="0"/>
              </a:rPr>
              <a:t>Phone : 079 2685 93 48-51 Email – </a:t>
            </a:r>
            <a:r>
              <a:rPr lang="en-US" sz="1200" dirty="0">
                <a:latin typeface="Tw Cen MT" pitchFamily="34" charset="0"/>
                <a:hlinkClick r:id="rId3"/>
              </a:rPr>
              <a:t>info@microgenix.co.in</a:t>
            </a:r>
            <a:r>
              <a:rPr lang="en-US" sz="1200" dirty="0">
                <a:latin typeface="Tw Cen MT" pitchFamily="34" charset="0"/>
              </a:rPr>
              <a:t> ; </a:t>
            </a:r>
            <a:r>
              <a:rPr lang="en-US" sz="1200" dirty="0">
                <a:latin typeface="Tw Cen MT" pitchFamily="34" charset="0"/>
                <a:hlinkClick r:id="rId4"/>
              </a:rPr>
              <a:t>www.microgenix.co.in</a:t>
            </a:r>
            <a:r>
              <a:rPr lang="en-US" sz="1200" dirty="0">
                <a:latin typeface="Tw Cen MT" pitchFamily="34" charset="0"/>
              </a:rPr>
              <a:t>  </a:t>
            </a:r>
          </a:p>
        </p:txBody>
      </p:sp>
      <p:pic>
        <p:nvPicPr>
          <p:cNvPr id="48161" name="Picture 65" descr="Microgenix_Logo_Final"/>
          <p:cNvPicPr>
            <a:picLocks noChangeAspect="1" noChangeArrowheads="1"/>
          </p:cNvPicPr>
          <p:nvPr/>
        </p:nvPicPr>
        <p:blipFill>
          <a:blip r:embed="rId5"/>
          <a:srcRect/>
          <a:stretch>
            <a:fillRect/>
          </a:stretch>
        </p:blipFill>
        <p:spPr bwMode="auto">
          <a:xfrm>
            <a:off x="3775075" y="571500"/>
            <a:ext cx="2413000" cy="236538"/>
          </a:xfrm>
          <a:prstGeom prst="rect">
            <a:avLst/>
          </a:prstGeom>
          <a:noFill/>
          <a:ln w="9525">
            <a:noFill/>
            <a:miter lim="800000"/>
            <a:headEnd/>
            <a:tailEnd/>
          </a:ln>
        </p:spPr>
      </p:pic>
      <p:graphicFrame>
        <p:nvGraphicFramePr>
          <p:cNvPr id="19" name="Diagram 18"/>
          <p:cNvGraphicFramePr/>
          <p:nvPr/>
        </p:nvGraphicFramePr>
        <p:xfrm>
          <a:off x="633413" y="876300"/>
          <a:ext cx="2338387" cy="3698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8" name="Table 17"/>
          <p:cNvGraphicFramePr>
            <a:graphicFrameLocks noGrp="1"/>
          </p:cNvGraphicFramePr>
          <p:nvPr/>
        </p:nvGraphicFramePr>
        <p:xfrm>
          <a:off x="495300" y="5127623"/>
          <a:ext cx="2667000" cy="2339976"/>
        </p:xfrm>
        <a:graphic>
          <a:graphicData uri="http://schemas.openxmlformats.org/drawingml/2006/table">
            <a:tbl>
              <a:tblPr firstRow="1" bandRow="1">
                <a:tableStyleId>{5C22544A-7EE6-4342-B048-85BDC9FD1C3A}</a:tableStyleId>
              </a:tblPr>
              <a:tblGrid>
                <a:gridCol w="1276350">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tblGrid>
              <a:tr h="292497">
                <a:tc gridSpan="2">
                  <a:txBody>
                    <a:bodyPr/>
                    <a:lstStyle/>
                    <a:p>
                      <a:pPr algn="ctr"/>
                      <a:r>
                        <a:rPr lang="en-US" sz="1200" dirty="0">
                          <a:latin typeface="Tw Cen MT" pitchFamily="34" charset="0"/>
                        </a:rPr>
                        <a:t>Typical Characteristics</a:t>
                      </a:r>
                    </a:p>
                  </a:txBody>
                  <a:tcPr anchor="ctr"/>
                </a:tc>
                <a:tc hMerge="1">
                  <a:txBody>
                    <a:bodyPr/>
                    <a:lstStyle/>
                    <a:p>
                      <a:endParaRPr lang="en-US" dirty="0"/>
                    </a:p>
                  </a:txBody>
                  <a:tcPr/>
                </a:tc>
                <a:extLst>
                  <a:ext uri="{0D108BD9-81ED-4DB2-BD59-A6C34878D82A}">
                    <a16:rowId xmlns:a16="http://schemas.microsoft.com/office/drawing/2014/main" val="10000"/>
                  </a:ext>
                </a:extLst>
              </a:tr>
              <a:tr h="2924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pitchFamily="34" charset="0"/>
                        </a:rPr>
                        <a:t>Appearance </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dirty="0">
                          <a:solidFill>
                            <a:schemeClr val="dk1"/>
                          </a:solidFill>
                          <a:latin typeface="Tw Cen MT" pitchFamily="34" charset="0"/>
                          <a:ea typeface="+mn-ea"/>
                          <a:cs typeface="+mn-cs"/>
                        </a:rPr>
                        <a:t>Off White Powder</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extLst>
                  <a:ext uri="{0D108BD9-81ED-4DB2-BD59-A6C34878D82A}">
                    <a16:rowId xmlns:a16="http://schemas.microsoft.com/office/drawing/2014/main" val="10001"/>
                  </a:ext>
                </a:extLst>
              </a:tr>
              <a:tr h="2924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baseline="0" dirty="0">
                          <a:solidFill>
                            <a:schemeClr val="dk1"/>
                          </a:solidFill>
                          <a:latin typeface="Tw Cen MT" pitchFamily="34" charset="0"/>
                          <a:ea typeface="+mn-ea"/>
                          <a:cs typeface="+mn-cs"/>
                        </a:rPr>
                        <a:t>Ionic nature</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baseline="0" dirty="0">
                          <a:solidFill>
                            <a:schemeClr val="dk1"/>
                          </a:solidFill>
                          <a:latin typeface="Tw Cen MT" pitchFamily="34" charset="0"/>
                          <a:ea typeface="+mn-ea"/>
                          <a:cs typeface="+mn-cs"/>
                        </a:rPr>
                        <a:t>Anionic</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extLst>
                  <a:ext uri="{0D108BD9-81ED-4DB2-BD59-A6C34878D82A}">
                    <a16:rowId xmlns:a16="http://schemas.microsoft.com/office/drawing/2014/main" val="10002"/>
                  </a:ext>
                </a:extLst>
              </a:tr>
              <a:tr h="2924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pitchFamily="34" charset="0"/>
                        </a:rPr>
                        <a:t>Odor </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baseline="0" dirty="0">
                          <a:solidFill>
                            <a:schemeClr val="dk1"/>
                          </a:solidFill>
                          <a:latin typeface="Tw Cen MT" pitchFamily="34" charset="0"/>
                          <a:ea typeface="+mn-ea"/>
                          <a:cs typeface="+mn-cs"/>
                        </a:rPr>
                        <a:t>Slight</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extLst>
                  <a:ext uri="{0D108BD9-81ED-4DB2-BD59-A6C34878D82A}">
                    <a16:rowId xmlns:a16="http://schemas.microsoft.com/office/drawing/2014/main" val="10003"/>
                  </a:ext>
                </a:extLst>
              </a:tr>
              <a:tr h="2924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w Cen MT" pitchFamily="34" charset="0"/>
                        </a:rPr>
                        <a:t>Solubility </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dirty="0">
                          <a:solidFill>
                            <a:schemeClr val="dk1"/>
                          </a:solidFill>
                          <a:latin typeface="Tw Cen MT" pitchFamily="34" charset="0"/>
                          <a:ea typeface="+mn-ea"/>
                          <a:cs typeface="+mn-cs"/>
                        </a:rPr>
                        <a:t>Excellent</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extLst>
                  <a:ext uri="{0D108BD9-81ED-4DB2-BD59-A6C34878D82A}">
                    <a16:rowId xmlns:a16="http://schemas.microsoft.com/office/drawing/2014/main" val="10004"/>
                  </a:ext>
                </a:extLst>
              </a:tr>
              <a:tr h="2924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baseline="0" dirty="0">
                          <a:solidFill>
                            <a:schemeClr val="dk1"/>
                          </a:solidFill>
                          <a:latin typeface="Tw Cen MT" pitchFamily="34" charset="0"/>
                          <a:ea typeface="+mn-ea"/>
                          <a:cs typeface="+mn-cs"/>
                        </a:rPr>
                        <a:t>pH</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baseline="0" dirty="0">
                          <a:solidFill>
                            <a:schemeClr val="dk1"/>
                          </a:solidFill>
                          <a:latin typeface="Tw Cen MT" pitchFamily="34" charset="0"/>
                          <a:ea typeface="+mn-ea"/>
                          <a:cs typeface="+mn-cs"/>
                        </a:rPr>
                        <a:t>9 ± 1</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extLst>
                  <a:ext uri="{0D108BD9-81ED-4DB2-BD59-A6C34878D82A}">
                    <a16:rowId xmlns:a16="http://schemas.microsoft.com/office/drawing/2014/main" val="10005"/>
                  </a:ext>
                </a:extLst>
              </a:tr>
              <a:tr h="2924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dirty="0">
                          <a:solidFill>
                            <a:schemeClr val="dk1"/>
                          </a:solidFill>
                          <a:latin typeface="Tw Cen MT" pitchFamily="34" charset="0"/>
                          <a:ea typeface="+mn-ea"/>
                          <a:cs typeface="+mn-cs"/>
                        </a:rPr>
                        <a:t>Liquor Ratio</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dirty="0">
                          <a:solidFill>
                            <a:schemeClr val="dk1"/>
                          </a:solidFill>
                          <a:latin typeface="Tw Cen MT" pitchFamily="34" charset="0"/>
                          <a:ea typeface="+mn-ea"/>
                          <a:cs typeface="+mn-cs"/>
                        </a:rPr>
                        <a:t>1 : 10/12/15</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extLst>
                  <a:ext uri="{0D108BD9-81ED-4DB2-BD59-A6C34878D82A}">
                    <a16:rowId xmlns:a16="http://schemas.microsoft.com/office/drawing/2014/main" val="10006"/>
                  </a:ext>
                </a:extLst>
              </a:tr>
              <a:tr h="2924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dirty="0">
                          <a:solidFill>
                            <a:schemeClr val="dk1"/>
                          </a:solidFill>
                          <a:latin typeface="Tw Cen MT" pitchFamily="34" charset="0"/>
                          <a:ea typeface="+mn-ea"/>
                          <a:cs typeface="+mn-cs"/>
                        </a:rPr>
                        <a:t>Temperature</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dirty="0">
                          <a:solidFill>
                            <a:schemeClr val="dk1"/>
                          </a:solidFill>
                          <a:latin typeface="Tw Cen MT" pitchFamily="34" charset="0"/>
                          <a:ea typeface="+mn-ea"/>
                          <a:cs typeface="+mn-cs"/>
                        </a:rPr>
                        <a:t>40 – 50</a:t>
                      </a:r>
                      <a:r>
                        <a:rPr lang="en-US" sz="1200" kern="1200" baseline="30000" dirty="0">
                          <a:solidFill>
                            <a:schemeClr val="dk1"/>
                          </a:solidFill>
                          <a:latin typeface="Tw Cen MT" pitchFamily="34" charset="0"/>
                          <a:ea typeface="+mn-ea"/>
                          <a:cs typeface="+mn-cs"/>
                        </a:rPr>
                        <a:t>o</a:t>
                      </a:r>
                      <a:r>
                        <a:rPr lang="en-US" sz="1200" kern="1200" dirty="0">
                          <a:solidFill>
                            <a:schemeClr val="dk1"/>
                          </a:solidFill>
                          <a:latin typeface="Tw Cen MT" pitchFamily="34" charset="0"/>
                          <a:ea typeface="+mn-ea"/>
                          <a:cs typeface="+mn-cs"/>
                        </a:rPr>
                        <a:t> C</a:t>
                      </a:r>
                      <a:endParaRPr kumimoji="0" lang="en-US" sz="1200" b="0" i="0" u="none" strike="noStrike" cap="none" normalizeH="0" baseline="0" dirty="0">
                        <a:ln>
                          <a:noFill/>
                        </a:ln>
                        <a:solidFill>
                          <a:srgbClr val="000000"/>
                        </a:solidFill>
                        <a:effectLst/>
                        <a:latin typeface="Tw Cen MT" pitchFamily="34" charset="0"/>
                      </a:endParaRPr>
                    </a:p>
                  </a:txBody>
                  <a:tcPr anchor="ctr" horzOverflow="overflow"/>
                </a:tc>
                <a:extLst>
                  <a:ext uri="{0D108BD9-81ED-4DB2-BD59-A6C34878D82A}">
                    <a16:rowId xmlns:a16="http://schemas.microsoft.com/office/drawing/2014/main" val="10007"/>
                  </a:ext>
                </a:extLst>
              </a:tr>
            </a:tbl>
          </a:graphicData>
        </a:graphic>
      </p:graphicFrame>
      <p:pic>
        <p:nvPicPr>
          <p:cNvPr id="48189" name="Picture 61" descr="D:\New Folder (2)\images\Copy of 21597qkxmx21y7w.jpg"/>
          <p:cNvPicPr>
            <a:picLocks noChangeAspect="1" noChangeArrowheads="1"/>
          </p:cNvPicPr>
          <p:nvPr/>
        </p:nvPicPr>
        <p:blipFill>
          <a:blip r:embed="rId11"/>
          <a:srcRect/>
          <a:stretch>
            <a:fillRect/>
          </a:stretch>
        </p:blipFill>
        <p:spPr bwMode="auto">
          <a:xfrm>
            <a:off x="533400" y="2324100"/>
            <a:ext cx="2628900" cy="2552700"/>
          </a:xfrm>
          <a:prstGeom prst="rect">
            <a:avLst/>
          </a:prstGeom>
          <a:noFill/>
        </p:spPr>
      </p:pic>
      <p:sp>
        <p:nvSpPr>
          <p:cNvPr id="20" name="TextBox 14"/>
          <p:cNvSpPr txBox="1">
            <a:spLocks noChangeArrowheads="1"/>
          </p:cNvSpPr>
          <p:nvPr/>
        </p:nvSpPr>
        <p:spPr bwMode="auto">
          <a:xfrm>
            <a:off x="419100" y="7620000"/>
            <a:ext cx="5929313" cy="369332"/>
          </a:xfrm>
          <a:prstGeom prst="rect">
            <a:avLst/>
          </a:prstGeom>
          <a:noFill/>
          <a:ln w="9525">
            <a:noFill/>
            <a:miter lim="800000"/>
            <a:headEnd/>
            <a:tailEnd/>
          </a:ln>
        </p:spPr>
        <p:txBody>
          <a:bodyPr>
            <a:spAutoFit/>
          </a:bodyPr>
          <a:lstStyle/>
          <a:p>
            <a:r>
              <a:rPr lang="en-US" sz="900" b="1" i="1" dirty="0">
                <a:latin typeface="Tw Cen MT" pitchFamily="34" charset="0"/>
              </a:rPr>
              <a:t>Note : </a:t>
            </a:r>
            <a:r>
              <a:rPr lang="en-US" sz="900" dirty="0">
                <a:latin typeface="Tw Cen MT" pitchFamily="34" charset="0"/>
              </a:rPr>
              <a:t>The product should be stored in a moisture free environment and should be used completely once the original packing is opened. The product when stored in cool and moisture free environment can be stored upto three months</a:t>
            </a:r>
            <a:endParaRPr lang="en-US" sz="900" b="1" i="1" dirty="0">
              <a:latin typeface="Tw Cen MT"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ChangeArrowheads="1"/>
          </p:cNvSpPr>
          <p:nvPr/>
        </p:nvSpPr>
        <p:spPr bwMode="auto">
          <a:xfrm>
            <a:off x="6464300" y="3175"/>
            <a:ext cx="393700" cy="519113"/>
          </a:xfrm>
          <a:prstGeom prst="rect">
            <a:avLst/>
          </a:prstGeom>
          <a:noFill/>
          <a:ln w="9525">
            <a:noFill/>
            <a:miter lim="800000"/>
            <a:headEnd/>
            <a:tailEnd/>
          </a:ln>
        </p:spPr>
        <p:txBody>
          <a:bodyPr wrap="none" anchor="ctr">
            <a:spAutoFit/>
          </a:bodyPr>
          <a:lstStyle/>
          <a:p>
            <a:pPr algn="r"/>
            <a:r>
              <a:rPr lang="en-US" sz="2800" b="1" dirty="0">
                <a:solidFill>
                  <a:srgbClr val="FF0000"/>
                </a:solidFill>
                <a:latin typeface="Tahoma" pitchFamily="34" charset="0"/>
                <a:ea typeface="Times New Roman" pitchFamily="18" charset="0"/>
                <a:cs typeface="Tahoma" pitchFamily="34" charset="0"/>
              </a:rPr>
              <a:t>  </a:t>
            </a:r>
            <a:endParaRPr lang="en-US" dirty="0">
              <a:solidFill>
                <a:srgbClr val="FF0000"/>
              </a:solidFill>
              <a:latin typeface="Tw Cen MT" pitchFamily="34" charset="0"/>
              <a:ea typeface="Times New Roman" pitchFamily="18" charset="0"/>
              <a:cs typeface="Tahoma" pitchFamily="34" charset="0"/>
            </a:endParaRPr>
          </a:p>
        </p:txBody>
      </p:sp>
      <p:sp>
        <p:nvSpPr>
          <p:cNvPr id="19459" name="Rectangle 17"/>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dirty="0">
              <a:latin typeface="Tw Cen MT" pitchFamily="34" charset="0"/>
            </a:endParaRPr>
          </a:p>
        </p:txBody>
      </p:sp>
      <p:sp>
        <p:nvSpPr>
          <p:cNvPr id="19461"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dirty="0">
              <a:latin typeface="Tw Cen MT" pitchFamily="34" charset="0"/>
            </a:endParaRPr>
          </a:p>
        </p:txBody>
      </p:sp>
      <p:sp>
        <p:nvSpPr>
          <p:cNvPr id="19462" name="TextBox 26"/>
          <p:cNvSpPr txBox="1">
            <a:spLocks noChangeArrowheads="1"/>
          </p:cNvSpPr>
          <p:nvPr/>
        </p:nvSpPr>
        <p:spPr bwMode="auto">
          <a:xfrm>
            <a:off x="228600" y="4267200"/>
            <a:ext cx="184150" cy="366713"/>
          </a:xfrm>
          <a:prstGeom prst="rect">
            <a:avLst/>
          </a:prstGeom>
          <a:noFill/>
          <a:ln w="9525">
            <a:noFill/>
            <a:miter lim="800000"/>
            <a:headEnd/>
            <a:tailEnd/>
          </a:ln>
        </p:spPr>
        <p:txBody>
          <a:bodyPr wrap="none">
            <a:spAutoFit/>
          </a:bodyPr>
          <a:lstStyle/>
          <a:p>
            <a:endParaRPr lang="en-US" dirty="0">
              <a:latin typeface="Tw Cen MT" pitchFamily="34" charset="0"/>
            </a:endParaRPr>
          </a:p>
        </p:txBody>
      </p:sp>
      <p:sp>
        <p:nvSpPr>
          <p:cNvPr id="19463" name="Text Box 2"/>
          <p:cNvSpPr txBox="1">
            <a:spLocks noChangeArrowheads="1"/>
          </p:cNvSpPr>
          <p:nvPr/>
        </p:nvSpPr>
        <p:spPr bwMode="auto">
          <a:xfrm>
            <a:off x="304800" y="8724900"/>
            <a:ext cx="6227763" cy="342900"/>
          </a:xfrm>
          <a:prstGeom prst="rect">
            <a:avLst/>
          </a:prstGeom>
          <a:solidFill>
            <a:srgbClr val="FFFFFF"/>
          </a:solidFill>
          <a:ln w="9525">
            <a:noFill/>
            <a:miter lim="800000"/>
            <a:headEnd/>
            <a:tailEnd/>
          </a:ln>
        </p:spPr>
        <p:txBody>
          <a:bodyPr/>
          <a:lstStyle/>
          <a:p>
            <a:pPr>
              <a:spcAft>
                <a:spcPts val="1000"/>
              </a:spcAft>
            </a:pPr>
            <a:r>
              <a:rPr lang="en-US" sz="600" b="1" dirty="0">
                <a:latin typeface="Times New Roman" pitchFamily="18" charset="0"/>
              </a:rPr>
              <a:t>Disclaimer:</a:t>
            </a:r>
            <a:r>
              <a:rPr lang="en-US" sz="600" dirty="0">
                <a:latin typeface="Times New Roman" pitchFamily="18" charset="0"/>
              </a:rPr>
              <a:t> The information contained herein is correct to the best of our knowledge. Your attention is directed to the pertinent Technical Bulletin or Material Safety Data Sheets for the products mentioned herein. No warranty, express or implied, including warranties of merchantability or fitness for a particular purpose are made with respect to the products described herein.</a:t>
            </a:r>
            <a:endParaRPr lang="en-US" sz="1000" dirty="0">
              <a:latin typeface="Times New Roman" pitchFamily="18" charset="0"/>
            </a:endParaRPr>
          </a:p>
          <a:p>
            <a:endParaRPr lang="en-US" sz="1400" dirty="0"/>
          </a:p>
        </p:txBody>
      </p:sp>
      <p:sp>
        <p:nvSpPr>
          <p:cNvPr id="19464" name="Rectangle 22"/>
          <p:cNvSpPr>
            <a:spLocks noChangeArrowheads="1"/>
          </p:cNvSpPr>
          <p:nvPr/>
        </p:nvSpPr>
        <p:spPr bwMode="auto">
          <a:xfrm>
            <a:off x="3659188" y="923925"/>
            <a:ext cx="2614612" cy="550863"/>
          </a:xfrm>
          <a:prstGeom prst="rect">
            <a:avLst/>
          </a:prstGeom>
          <a:noFill/>
          <a:ln w="9525">
            <a:noFill/>
            <a:miter lim="800000"/>
            <a:headEnd/>
            <a:tailEnd/>
          </a:ln>
        </p:spPr>
        <p:txBody>
          <a:bodyPr anchor="ctr">
            <a:spAutoFit/>
          </a:bodyPr>
          <a:lstStyle/>
          <a:p>
            <a:pPr algn="ctr">
              <a:tabLst>
                <a:tab pos="2743200" algn="ctr"/>
                <a:tab pos="5486400" algn="r"/>
              </a:tabLst>
            </a:pPr>
            <a:r>
              <a:rPr lang="en-US" sz="1100" dirty="0">
                <a:latin typeface="Copperplate Gothic Light" pitchFamily="34" charset="0"/>
                <a:ea typeface="Times New Roman" pitchFamily="18" charset="0"/>
                <a:cs typeface="Arial" pitchFamily="34" charset="0"/>
              </a:rPr>
              <a:t>SPECIALITIES PRIVATE LIMITED</a:t>
            </a:r>
          </a:p>
          <a:p>
            <a:pPr algn="ctr">
              <a:tabLst>
                <a:tab pos="2743200" algn="ctr"/>
                <a:tab pos="5486400" algn="r"/>
              </a:tabLst>
            </a:pPr>
            <a:endParaRPr lang="en-US" sz="800" dirty="0">
              <a:latin typeface="Copperplate Gothic Light" pitchFamily="34" charset="0"/>
              <a:ea typeface="Times New Roman" pitchFamily="18" charset="0"/>
              <a:cs typeface="Arial" pitchFamily="34" charset="0"/>
            </a:endParaRPr>
          </a:p>
          <a:p>
            <a:pPr algn="ctr">
              <a:tabLst>
                <a:tab pos="2743200" algn="ctr"/>
                <a:tab pos="5486400" algn="r"/>
              </a:tabLst>
            </a:pPr>
            <a:r>
              <a:rPr lang="en-US" sz="1100" b="1" dirty="0">
                <a:latin typeface="Tw Cen MT" pitchFamily="34" charset="0"/>
                <a:ea typeface="Times New Roman" pitchFamily="18" charset="0"/>
                <a:cs typeface="Arial" pitchFamily="34" charset="0"/>
              </a:rPr>
              <a:t>An ISO 9001 : 2008 Certified  Company</a:t>
            </a:r>
          </a:p>
        </p:txBody>
      </p:sp>
      <p:sp>
        <p:nvSpPr>
          <p:cNvPr id="19465" name="AutoShape 2"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sp>
        <p:nvSpPr>
          <p:cNvPr id="19466" name="AutoShape 4"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sp>
        <p:nvSpPr>
          <p:cNvPr id="19467" name="AutoShape 6"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sp>
        <p:nvSpPr>
          <p:cNvPr id="15" name="Rounded Rectangle 14"/>
          <p:cNvSpPr>
            <a:spLocks/>
          </p:cNvSpPr>
          <p:nvPr/>
        </p:nvSpPr>
        <p:spPr>
          <a:xfrm>
            <a:off x="3681413" y="6629400"/>
            <a:ext cx="2667000" cy="822325"/>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1600" b="1" dirty="0">
                <a:latin typeface="Tw Cen MT" pitchFamily="34" charset="0"/>
              </a:rPr>
              <a:t>Dosage Guidelines</a:t>
            </a:r>
          </a:p>
          <a:p>
            <a:pPr algn="ctr" fontAlgn="auto">
              <a:spcBef>
                <a:spcPts val="0"/>
              </a:spcBef>
              <a:spcAft>
                <a:spcPts val="0"/>
              </a:spcAft>
              <a:defRPr/>
            </a:pPr>
            <a:r>
              <a:rPr lang="en-US" sz="1600" b="1" dirty="0">
                <a:latin typeface="Tw Cen MT" pitchFamily="34" charset="0"/>
              </a:rPr>
              <a:t>0.5 to 1 % (w.o.f.)</a:t>
            </a:r>
            <a:endParaRPr lang="en-US" sz="1600" dirty="0">
              <a:latin typeface="Tw Cen MT" pitchFamily="34" charset="0"/>
            </a:endParaRPr>
          </a:p>
        </p:txBody>
      </p:sp>
      <p:sp>
        <p:nvSpPr>
          <p:cNvPr id="19469" name="TextBox 22"/>
          <p:cNvSpPr txBox="1">
            <a:spLocks noChangeArrowheads="1"/>
          </p:cNvSpPr>
          <p:nvPr/>
        </p:nvSpPr>
        <p:spPr bwMode="auto">
          <a:xfrm>
            <a:off x="419100" y="8002588"/>
            <a:ext cx="5995988" cy="646112"/>
          </a:xfrm>
          <a:prstGeom prst="rect">
            <a:avLst/>
          </a:prstGeom>
          <a:noFill/>
          <a:ln w="9525">
            <a:noFill/>
            <a:miter lim="800000"/>
            <a:headEnd/>
            <a:tailEnd/>
          </a:ln>
        </p:spPr>
        <p:txBody>
          <a:bodyPr>
            <a:spAutoFit/>
          </a:bodyPr>
          <a:lstStyle/>
          <a:p>
            <a:r>
              <a:rPr lang="en-US" sz="1200" b="1" dirty="0">
                <a:latin typeface="Tw Cen MT" pitchFamily="34" charset="0"/>
              </a:rPr>
              <a:t>Microgenix Specialities Private Limited </a:t>
            </a:r>
          </a:p>
          <a:p>
            <a:r>
              <a:rPr lang="en-US" sz="1100" dirty="0">
                <a:latin typeface="Tw Cen MT" pitchFamily="34" charset="0"/>
              </a:rPr>
              <a:t>16,Regent Park, Chief Justice Bunglow Lane, Bodakdev, Ahmedabad – 380059 Gujarat, INDIA.</a:t>
            </a:r>
            <a:r>
              <a:rPr lang="en-US" sz="1200" dirty="0">
                <a:latin typeface="Tw Cen MT" pitchFamily="34" charset="0"/>
              </a:rPr>
              <a:t> </a:t>
            </a:r>
          </a:p>
          <a:p>
            <a:r>
              <a:rPr lang="en-US" sz="1200" dirty="0">
                <a:latin typeface="Tw Cen MT" pitchFamily="34" charset="0"/>
              </a:rPr>
              <a:t>Phone : 079 2685 93 48-51 Email – </a:t>
            </a:r>
            <a:r>
              <a:rPr lang="en-US" sz="1200" dirty="0">
                <a:latin typeface="Tw Cen MT" pitchFamily="34" charset="0"/>
                <a:hlinkClick r:id="rId4"/>
              </a:rPr>
              <a:t>info@microgenix.co.in</a:t>
            </a:r>
            <a:r>
              <a:rPr lang="en-US" sz="1200" dirty="0">
                <a:latin typeface="Tw Cen MT" pitchFamily="34" charset="0"/>
              </a:rPr>
              <a:t> ; </a:t>
            </a:r>
            <a:r>
              <a:rPr lang="en-US" sz="1200" dirty="0">
                <a:latin typeface="Tw Cen MT" pitchFamily="34" charset="0"/>
                <a:hlinkClick r:id="rId5"/>
              </a:rPr>
              <a:t>www.microgenix.co.in</a:t>
            </a:r>
            <a:r>
              <a:rPr lang="en-US" sz="1200" dirty="0">
                <a:latin typeface="Tw Cen MT" pitchFamily="34" charset="0"/>
              </a:rPr>
              <a:t>  </a:t>
            </a:r>
          </a:p>
        </p:txBody>
      </p:sp>
      <p:pic>
        <p:nvPicPr>
          <p:cNvPr id="19470" name="Picture 61"/>
          <p:cNvPicPr>
            <a:picLocks noChangeAspect="1" noChangeArrowheads="1"/>
          </p:cNvPicPr>
          <p:nvPr/>
        </p:nvPicPr>
        <p:blipFill>
          <a:blip r:embed="rId6"/>
          <a:srcRect/>
          <a:stretch>
            <a:fillRect/>
          </a:stretch>
        </p:blipFill>
        <p:spPr bwMode="auto">
          <a:xfrm>
            <a:off x="495300" y="2324100"/>
            <a:ext cx="2667000" cy="2667000"/>
          </a:xfrm>
          <a:prstGeom prst="rect">
            <a:avLst/>
          </a:prstGeom>
          <a:noFill/>
          <a:ln w="9525">
            <a:noFill/>
            <a:miter lim="800000"/>
            <a:headEnd/>
            <a:tailEnd/>
          </a:ln>
        </p:spPr>
      </p:pic>
      <p:pic>
        <p:nvPicPr>
          <p:cNvPr id="19471" name="Picture 62" descr="Microgenix_Logo_Final"/>
          <p:cNvPicPr>
            <a:picLocks noChangeAspect="1" noChangeArrowheads="1"/>
          </p:cNvPicPr>
          <p:nvPr/>
        </p:nvPicPr>
        <p:blipFill>
          <a:blip r:embed="rId7"/>
          <a:srcRect/>
          <a:stretch>
            <a:fillRect/>
          </a:stretch>
        </p:blipFill>
        <p:spPr bwMode="auto">
          <a:xfrm>
            <a:off x="3775075" y="571500"/>
            <a:ext cx="2413000" cy="236538"/>
          </a:xfrm>
          <a:prstGeom prst="rect">
            <a:avLst/>
          </a:prstGeom>
          <a:noFill/>
          <a:ln w="9525">
            <a:noFill/>
            <a:miter lim="800000"/>
            <a:headEnd/>
            <a:tailEnd/>
          </a:ln>
        </p:spPr>
      </p:pic>
      <p:sp>
        <p:nvSpPr>
          <p:cNvPr id="19472" name="TextBox 14"/>
          <p:cNvSpPr txBox="1">
            <a:spLocks noChangeArrowheads="1"/>
          </p:cNvSpPr>
          <p:nvPr/>
        </p:nvSpPr>
        <p:spPr bwMode="auto">
          <a:xfrm>
            <a:off x="419100" y="7620000"/>
            <a:ext cx="5943600" cy="400050"/>
          </a:xfrm>
          <a:prstGeom prst="rect">
            <a:avLst/>
          </a:prstGeom>
          <a:noFill/>
          <a:ln w="9525">
            <a:noFill/>
            <a:miter lim="800000"/>
            <a:headEnd/>
            <a:tailEnd/>
          </a:ln>
        </p:spPr>
        <p:txBody>
          <a:bodyPr>
            <a:spAutoFit/>
          </a:bodyPr>
          <a:lstStyle/>
          <a:p>
            <a:r>
              <a:rPr lang="en-US" sz="1000" b="1" i="1" dirty="0">
                <a:latin typeface="Tw Cen MT" pitchFamily="34" charset="0"/>
              </a:rPr>
              <a:t>Note : </a:t>
            </a:r>
            <a:r>
              <a:rPr lang="en-US" sz="1000" dirty="0">
                <a:latin typeface="Tw Cen MT" pitchFamily="34" charset="0"/>
              </a:rPr>
              <a:t>Inactivation of </a:t>
            </a:r>
            <a:r>
              <a:rPr lang="en-US" sz="1000" b="1" i="1" dirty="0" err="1">
                <a:latin typeface="Tw Cen MT" pitchFamily="34" charset="0"/>
              </a:rPr>
              <a:t>Microgenix</a:t>
            </a:r>
            <a:r>
              <a:rPr lang="en-US" sz="1000" b="1" i="1" dirty="0">
                <a:latin typeface="Tw Cen MT" pitchFamily="34" charset="0"/>
              </a:rPr>
              <a:t> Biolix LVS Plus</a:t>
            </a:r>
            <a:r>
              <a:rPr lang="en-US" sz="1000" dirty="0">
                <a:latin typeface="Tw Cen MT" pitchFamily="34" charset="0"/>
              </a:rPr>
              <a:t> can be done by either alkaline rinse at pH between 9-10 or by raising the temperature of about 70</a:t>
            </a:r>
            <a:r>
              <a:rPr lang="en-US" sz="1000" baseline="30000" dirty="0">
                <a:latin typeface="Tw Cen MT" pitchFamily="34" charset="0"/>
              </a:rPr>
              <a:t>0 </a:t>
            </a:r>
            <a:r>
              <a:rPr lang="en-US" sz="1000" dirty="0">
                <a:latin typeface="Tw Cen MT" pitchFamily="34" charset="0"/>
              </a:rPr>
              <a:t>C to 80</a:t>
            </a:r>
            <a:r>
              <a:rPr lang="en-US" sz="1000" baseline="30000" dirty="0">
                <a:latin typeface="Tw Cen MT" pitchFamily="34" charset="0"/>
              </a:rPr>
              <a:t>o </a:t>
            </a:r>
            <a:r>
              <a:rPr lang="en-US" sz="1000" dirty="0">
                <a:latin typeface="Tw Cen MT" pitchFamily="34" charset="0"/>
              </a:rPr>
              <a:t>C for 10 minutes.</a:t>
            </a:r>
            <a:endParaRPr lang="en-US" sz="1000" b="1" i="1" dirty="0">
              <a:latin typeface="Tw Cen MT" pitchFamily="34" charset="0"/>
            </a:endParaRPr>
          </a:p>
        </p:txBody>
      </p:sp>
      <p:graphicFrame>
        <p:nvGraphicFramePr>
          <p:cNvPr id="19" name="Table 18"/>
          <p:cNvGraphicFramePr>
            <a:graphicFrameLocks noGrp="1"/>
          </p:cNvGraphicFramePr>
          <p:nvPr/>
        </p:nvGraphicFramePr>
        <p:xfrm>
          <a:off x="3673475" y="2324101"/>
          <a:ext cx="2689224" cy="4152902"/>
        </p:xfrm>
        <a:graphic>
          <a:graphicData uri="http://schemas.openxmlformats.org/drawingml/2006/table">
            <a:tbl>
              <a:tblPr firstRow="1" bandRow="1">
                <a:tableStyleId>{5C22544A-7EE6-4342-B048-85BDC9FD1C3A}</a:tableStyleId>
              </a:tblPr>
              <a:tblGrid>
                <a:gridCol w="2689224">
                  <a:extLst>
                    <a:ext uri="{9D8B030D-6E8A-4147-A177-3AD203B41FA5}">
                      <a16:colId xmlns:a16="http://schemas.microsoft.com/office/drawing/2014/main" val="20000"/>
                    </a:ext>
                  </a:extLst>
                </a:gridCol>
              </a:tblGrid>
              <a:tr h="4191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w Cen MT" pitchFamily="34" charset="0"/>
                          <a:cs typeface="Times New Roman" pitchFamily="18" charset="0"/>
                        </a:rPr>
                        <a:t>Product Highlights</a:t>
                      </a:r>
                      <a:endParaRPr kumimoji="0" lang="en-US" sz="1200" b="1" i="0" u="none" strike="noStrike" cap="none" normalizeH="0" baseline="0" dirty="0">
                        <a:ln>
                          <a:noFill/>
                        </a:ln>
                        <a:solidFill>
                          <a:schemeClr val="bg1"/>
                        </a:solidFill>
                        <a:effectLst/>
                        <a:latin typeface="Tw Cen MT" pitchFamily="34" charset="0"/>
                      </a:endParaRPr>
                    </a:p>
                  </a:txBody>
                  <a:tcPr anchor="ctr" horzOverflow="overflow"/>
                </a:tc>
                <a:extLst>
                  <a:ext uri="{0D108BD9-81ED-4DB2-BD59-A6C34878D82A}">
                    <a16:rowId xmlns:a16="http://schemas.microsoft.com/office/drawing/2014/main" val="10000"/>
                  </a:ext>
                </a:extLst>
              </a:tr>
              <a:tr h="6413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a:solidFill>
                            <a:schemeClr val="dk1"/>
                          </a:solidFill>
                          <a:latin typeface="Tw Cen MT" pitchFamily="34" charset="0"/>
                          <a:ea typeface="+mn-ea"/>
                          <a:cs typeface="+mn-cs"/>
                        </a:rPr>
                        <a:t>Advanced</a:t>
                      </a:r>
                      <a:r>
                        <a:rPr kumimoji="0" lang="en-US" sz="1200" kern="1200" baseline="0" dirty="0">
                          <a:solidFill>
                            <a:schemeClr val="dk1"/>
                          </a:solidFill>
                          <a:latin typeface="Tw Cen MT" pitchFamily="34" charset="0"/>
                          <a:ea typeface="+mn-ea"/>
                          <a:cs typeface="+mn-cs"/>
                        </a:rPr>
                        <a:t> enzyme formulation for Bio-polishing of Cotton, Rayon, Tencel &amp; there Blends</a:t>
                      </a:r>
                      <a:endParaRPr kumimoji="0" lang="en-US" sz="1200" kern="1200" dirty="0">
                        <a:solidFill>
                          <a:schemeClr val="dk1"/>
                        </a:solidFill>
                        <a:latin typeface="Tw Cen MT" pitchFamily="34" charset="0"/>
                        <a:ea typeface="+mn-ea"/>
                        <a:cs typeface="+mn-cs"/>
                      </a:endParaRPr>
                    </a:p>
                  </a:txBody>
                  <a:tcPr anchor="ctr"/>
                </a:tc>
                <a:extLst>
                  <a:ext uri="{0D108BD9-81ED-4DB2-BD59-A6C34878D82A}">
                    <a16:rowId xmlns:a16="http://schemas.microsoft.com/office/drawing/2014/main" val="10001"/>
                  </a:ext>
                </a:extLst>
              </a:tr>
              <a:tr h="4191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a:solidFill>
                            <a:schemeClr val="dk1"/>
                          </a:solidFill>
                          <a:latin typeface="Tw Cen MT" pitchFamily="34" charset="0"/>
                          <a:ea typeface="+mn-ea"/>
                          <a:cs typeface="+mn-cs"/>
                        </a:rPr>
                        <a:t>Clear Fabric Surface &amp; Reduce</a:t>
                      </a:r>
                      <a:r>
                        <a:rPr kumimoji="0" lang="en-US" sz="1200" kern="1200" baseline="0" dirty="0">
                          <a:solidFill>
                            <a:schemeClr val="dk1"/>
                          </a:solidFill>
                          <a:latin typeface="Tw Cen MT" pitchFamily="34" charset="0"/>
                          <a:ea typeface="+mn-ea"/>
                          <a:cs typeface="+mn-cs"/>
                        </a:rPr>
                        <a:t> Pilling</a:t>
                      </a:r>
                      <a:endParaRPr kumimoji="0" lang="en-US" sz="1200" kern="1200" dirty="0">
                        <a:solidFill>
                          <a:schemeClr val="dk1"/>
                        </a:solidFill>
                        <a:latin typeface="Tw Cen MT" pitchFamily="34" charset="0"/>
                        <a:ea typeface="+mn-ea"/>
                        <a:cs typeface="+mn-cs"/>
                      </a:endParaRPr>
                    </a:p>
                  </a:txBody>
                  <a:tcPr anchor="ctr"/>
                </a:tc>
                <a:extLst>
                  <a:ext uri="{0D108BD9-81ED-4DB2-BD59-A6C34878D82A}">
                    <a16:rowId xmlns:a16="http://schemas.microsoft.com/office/drawing/2014/main" val="10002"/>
                  </a:ext>
                </a:extLst>
              </a:tr>
              <a:tr h="4191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a:solidFill>
                            <a:schemeClr val="dk1"/>
                          </a:solidFill>
                          <a:latin typeface="Tw Cen MT" pitchFamily="34" charset="0"/>
                          <a:ea typeface="+mn-ea"/>
                          <a:cs typeface="+mn-cs"/>
                        </a:rPr>
                        <a:t>Improved Softness And Smoothness</a:t>
                      </a:r>
                    </a:p>
                  </a:txBody>
                  <a:tcPr anchor="ctr"/>
                </a:tc>
                <a:extLst>
                  <a:ext uri="{0D108BD9-81ED-4DB2-BD59-A6C34878D82A}">
                    <a16:rowId xmlns:a16="http://schemas.microsoft.com/office/drawing/2014/main" val="10003"/>
                  </a:ext>
                </a:extLst>
              </a:tr>
              <a:tr h="4191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a:solidFill>
                            <a:schemeClr val="dk1"/>
                          </a:solidFill>
                          <a:latin typeface="Tw Cen MT" pitchFamily="34" charset="0"/>
                          <a:ea typeface="+mn-ea"/>
                          <a:cs typeface="+mn-cs"/>
                        </a:rPr>
                        <a:t>Improved Drape ability</a:t>
                      </a:r>
                    </a:p>
                  </a:txBody>
                  <a:tcPr anchor="ctr"/>
                </a:tc>
                <a:extLst>
                  <a:ext uri="{0D108BD9-81ED-4DB2-BD59-A6C34878D82A}">
                    <a16:rowId xmlns:a16="http://schemas.microsoft.com/office/drawing/2014/main" val="10004"/>
                  </a:ext>
                </a:extLst>
              </a:tr>
              <a:tr h="4191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a:solidFill>
                            <a:schemeClr val="dk1"/>
                          </a:solidFill>
                          <a:latin typeface="Tw Cen MT" pitchFamily="34" charset="0"/>
                          <a:ea typeface="+mn-ea"/>
                          <a:cs typeface="+mn-cs"/>
                        </a:rPr>
                        <a:t>Improves Moisture Absorbability</a:t>
                      </a:r>
                    </a:p>
                  </a:txBody>
                  <a:tcPr anchor="ctr"/>
                </a:tc>
                <a:extLst>
                  <a:ext uri="{0D108BD9-81ED-4DB2-BD59-A6C34878D82A}">
                    <a16:rowId xmlns:a16="http://schemas.microsoft.com/office/drawing/2014/main" val="10005"/>
                  </a:ext>
                </a:extLst>
              </a:tr>
              <a:tr h="5777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a:solidFill>
                            <a:schemeClr val="dk1"/>
                          </a:solidFill>
                          <a:latin typeface="Tw Cen MT" pitchFamily="34" charset="0"/>
                          <a:ea typeface="+mn-ea"/>
                          <a:cs typeface="+mn-cs"/>
                        </a:rPr>
                        <a:t>Improved Dye ability, Yield And Levelness</a:t>
                      </a:r>
                    </a:p>
                  </a:txBody>
                  <a:tcPr anchor="ctr"/>
                </a:tc>
                <a:extLst>
                  <a:ext uri="{0D108BD9-81ED-4DB2-BD59-A6C34878D82A}">
                    <a16:rowId xmlns:a16="http://schemas.microsoft.com/office/drawing/2014/main" val="10006"/>
                  </a:ext>
                </a:extLst>
              </a:tr>
              <a:tr h="4191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a:solidFill>
                            <a:schemeClr val="dk1"/>
                          </a:solidFill>
                          <a:latin typeface="Tw Cen MT" pitchFamily="34" charset="0"/>
                          <a:ea typeface="+mn-ea"/>
                          <a:cs typeface="+mn-cs"/>
                        </a:rPr>
                        <a:t>Environment Friendly</a:t>
                      </a:r>
                    </a:p>
                  </a:txBody>
                  <a:tcPr anchor="ctr"/>
                </a:tc>
                <a:extLst>
                  <a:ext uri="{0D108BD9-81ED-4DB2-BD59-A6C34878D82A}">
                    <a16:rowId xmlns:a16="http://schemas.microsoft.com/office/drawing/2014/main" val="10007"/>
                  </a:ext>
                </a:extLst>
              </a:tr>
              <a:tr h="4191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a:solidFill>
                            <a:schemeClr val="dk1"/>
                          </a:solidFill>
                          <a:latin typeface="Tw Cen MT" pitchFamily="34" charset="0"/>
                          <a:ea typeface="+mn-ea"/>
                          <a:cs typeface="+mn-cs"/>
                        </a:rPr>
                        <a:t>Economical</a:t>
                      </a:r>
                    </a:p>
                  </a:txBody>
                  <a:tcPr anchor="ctr"/>
                </a:tc>
                <a:extLst>
                  <a:ext uri="{0D108BD9-81ED-4DB2-BD59-A6C34878D82A}">
                    <a16:rowId xmlns:a16="http://schemas.microsoft.com/office/drawing/2014/main" val="10008"/>
                  </a:ext>
                </a:extLst>
              </a:tr>
            </a:tbl>
          </a:graphicData>
        </a:graphic>
      </p:graphicFrame>
      <p:graphicFrame>
        <p:nvGraphicFramePr>
          <p:cNvPr id="20" name="Table 19"/>
          <p:cNvGraphicFramePr>
            <a:graphicFrameLocks noGrp="1"/>
          </p:cNvGraphicFramePr>
          <p:nvPr/>
        </p:nvGraphicFramePr>
        <p:xfrm>
          <a:off x="495300" y="5110163"/>
          <a:ext cx="2667000" cy="2341560"/>
        </p:xfrm>
        <a:graphic>
          <a:graphicData uri="http://schemas.openxmlformats.org/drawingml/2006/table">
            <a:tbl>
              <a:tblPr firstRow="1" bandRow="1">
                <a:tableStyleId>{5C22544A-7EE6-4342-B048-85BDC9FD1C3A}</a:tableStyleId>
              </a:tblPr>
              <a:tblGrid>
                <a:gridCol w="1333500">
                  <a:extLst>
                    <a:ext uri="{9D8B030D-6E8A-4147-A177-3AD203B41FA5}">
                      <a16:colId xmlns:a16="http://schemas.microsoft.com/office/drawing/2014/main" val="20000"/>
                    </a:ext>
                  </a:extLst>
                </a:gridCol>
                <a:gridCol w="1333500">
                  <a:extLst>
                    <a:ext uri="{9D8B030D-6E8A-4147-A177-3AD203B41FA5}">
                      <a16:colId xmlns:a16="http://schemas.microsoft.com/office/drawing/2014/main" val="20001"/>
                    </a:ext>
                  </a:extLst>
                </a:gridCol>
              </a:tblGrid>
              <a:tr h="468312">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Tw Cen MT" pitchFamily="34" charset="0"/>
                        </a:rPr>
                        <a:t>Typical Characteristics</a:t>
                      </a:r>
                    </a:p>
                  </a:txBody>
                  <a:tcPr anchor="ctr" horzOverflow="overflow"/>
                </a:tc>
                <a:tc hMerge="1">
                  <a:txBody>
                    <a:bodyPr/>
                    <a:lstStyle/>
                    <a:p>
                      <a:endParaRPr lang="en-US"/>
                    </a:p>
                  </a:txBody>
                  <a:tcPr/>
                </a:tc>
                <a:extLst>
                  <a:ext uri="{0D108BD9-81ED-4DB2-BD59-A6C34878D82A}">
                    <a16:rowId xmlns:a16="http://schemas.microsoft.com/office/drawing/2014/main" val="10000"/>
                  </a:ext>
                </a:extLst>
              </a:tr>
              <a:tr h="468312">
                <a:tc>
                  <a:txBody>
                    <a:bodyPr/>
                    <a:lstStyle/>
                    <a:p>
                      <a:pPr algn="l"/>
                      <a:r>
                        <a:rPr kumimoji="0" lang="en-US" sz="1200" kern="1200" dirty="0">
                          <a:solidFill>
                            <a:schemeClr val="dk1"/>
                          </a:solidFill>
                          <a:latin typeface="Tw Cen MT" pitchFamily="34" charset="0"/>
                          <a:ea typeface="+mn-ea"/>
                          <a:cs typeface="+mn-cs"/>
                        </a:rPr>
                        <a:t>Application pH</a:t>
                      </a:r>
                      <a:endParaRPr lang="en-US" sz="1200" dirty="0">
                        <a:latin typeface="Tw Cen MT" pitchFamily="34" charset="0"/>
                      </a:endParaRPr>
                    </a:p>
                  </a:txBody>
                  <a:tcPr anchor="ctr"/>
                </a:tc>
                <a:tc>
                  <a:txBody>
                    <a:bodyPr/>
                    <a:lstStyle/>
                    <a:p>
                      <a:pPr algn="l"/>
                      <a:r>
                        <a:rPr kumimoji="0" lang="en-US" sz="1200" kern="1200" dirty="0">
                          <a:solidFill>
                            <a:schemeClr val="dk1"/>
                          </a:solidFill>
                          <a:latin typeface="Tw Cen MT" pitchFamily="34" charset="0"/>
                          <a:ea typeface="+mn-ea"/>
                          <a:cs typeface="+mn-cs"/>
                        </a:rPr>
                        <a:t>4.5</a:t>
                      </a:r>
                      <a:r>
                        <a:rPr kumimoji="0" lang="en-US" sz="1200" kern="1200" baseline="0" dirty="0">
                          <a:solidFill>
                            <a:schemeClr val="dk1"/>
                          </a:solidFill>
                          <a:latin typeface="Tw Cen MT" pitchFamily="34" charset="0"/>
                          <a:ea typeface="+mn-ea"/>
                          <a:cs typeface="+mn-cs"/>
                        </a:rPr>
                        <a:t> to 5.5</a:t>
                      </a:r>
                      <a:endParaRPr lang="en-US" sz="1200" dirty="0">
                        <a:latin typeface="Tw Cen MT" pitchFamily="34" charset="0"/>
                      </a:endParaRPr>
                    </a:p>
                  </a:txBody>
                  <a:tcPr anchor="ctr"/>
                </a:tc>
                <a:extLst>
                  <a:ext uri="{0D108BD9-81ED-4DB2-BD59-A6C34878D82A}">
                    <a16:rowId xmlns:a16="http://schemas.microsoft.com/office/drawing/2014/main" val="10001"/>
                  </a:ext>
                </a:extLst>
              </a:tr>
              <a:tr h="468312">
                <a:tc>
                  <a:txBody>
                    <a:bodyPr/>
                    <a:lstStyle/>
                    <a:p>
                      <a:pPr algn="l"/>
                      <a:r>
                        <a:rPr kumimoji="0" lang="en-US" sz="1200" kern="1200" dirty="0">
                          <a:solidFill>
                            <a:schemeClr val="dk1"/>
                          </a:solidFill>
                          <a:latin typeface="Tw Cen MT" pitchFamily="34" charset="0"/>
                          <a:ea typeface="+mn-ea"/>
                          <a:cs typeface="+mn-cs"/>
                        </a:rPr>
                        <a:t>Temperature</a:t>
                      </a:r>
                      <a:endParaRPr lang="en-US" sz="1200" dirty="0">
                        <a:latin typeface="Tw Cen MT" pitchFamily="34" charset="0"/>
                      </a:endParaRPr>
                    </a:p>
                  </a:txBody>
                  <a:tcPr anchor="ctr"/>
                </a:tc>
                <a:tc>
                  <a:txBody>
                    <a:bodyPr/>
                    <a:lstStyle/>
                    <a:p>
                      <a:pPr algn="l"/>
                      <a:r>
                        <a:rPr lang="en-US" sz="1200" dirty="0">
                          <a:latin typeface="Tw Cen MT" pitchFamily="34" charset="0"/>
                        </a:rPr>
                        <a:t>50-60 °C</a:t>
                      </a:r>
                    </a:p>
                  </a:txBody>
                  <a:tcPr anchor="ctr"/>
                </a:tc>
                <a:extLst>
                  <a:ext uri="{0D108BD9-81ED-4DB2-BD59-A6C34878D82A}">
                    <a16:rowId xmlns:a16="http://schemas.microsoft.com/office/drawing/2014/main" val="10002"/>
                  </a:ext>
                </a:extLst>
              </a:tr>
              <a:tr h="468312">
                <a:tc>
                  <a:txBody>
                    <a:bodyPr/>
                    <a:lstStyle/>
                    <a:p>
                      <a:pPr algn="l"/>
                      <a:r>
                        <a:rPr kumimoji="0" lang="en-US" sz="1200" kern="1200" dirty="0">
                          <a:solidFill>
                            <a:schemeClr val="dk1"/>
                          </a:solidFill>
                          <a:latin typeface="Tw Cen MT" pitchFamily="34" charset="0"/>
                          <a:ea typeface="+mn-ea"/>
                          <a:cs typeface="+mn-cs"/>
                        </a:rPr>
                        <a:t>Liquor Ratio</a:t>
                      </a:r>
                      <a:endParaRPr lang="en-US" sz="1200" dirty="0">
                        <a:latin typeface="Tw Cen MT" pitchFamily="34" charset="0"/>
                      </a:endParaRPr>
                    </a:p>
                  </a:txBody>
                  <a:tcPr anchor="ctr"/>
                </a:tc>
                <a:tc>
                  <a:txBody>
                    <a:bodyPr/>
                    <a:lstStyle/>
                    <a:p>
                      <a:pPr algn="l"/>
                      <a:r>
                        <a:rPr lang="en-US" sz="1200" dirty="0">
                          <a:latin typeface="Tw Cen MT" pitchFamily="34" charset="0"/>
                        </a:rPr>
                        <a:t>1</a:t>
                      </a:r>
                      <a:r>
                        <a:rPr lang="en-US" sz="1200" baseline="0" dirty="0">
                          <a:latin typeface="Tw Cen MT" pitchFamily="34" charset="0"/>
                        </a:rPr>
                        <a:t> : 5/6/7</a:t>
                      </a:r>
                      <a:endParaRPr lang="en-US" sz="1200" dirty="0">
                        <a:latin typeface="Tw Cen MT" pitchFamily="34" charset="0"/>
                      </a:endParaRPr>
                    </a:p>
                  </a:txBody>
                  <a:tcPr anchor="ctr"/>
                </a:tc>
                <a:extLst>
                  <a:ext uri="{0D108BD9-81ED-4DB2-BD59-A6C34878D82A}">
                    <a16:rowId xmlns:a16="http://schemas.microsoft.com/office/drawing/2014/main" val="10003"/>
                  </a:ext>
                </a:extLst>
              </a:tr>
              <a:tr h="468312">
                <a:tc>
                  <a:txBody>
                    <a:bodyPr/>
                    <a:lstStyle/>
                    <a:p>
                      <a:pPr algn="l"/>
                      <a:r>
                        <a:rPr kumimoji="0" lang="en-US" sz="1200" kern="1200" dirty="0">
                          <a:solidFill>
                            <a:schemeClr val="dk1"/>
                          </a:solidFill>
                          <a:latin typeface="Tw Cen MT" pitchFamily="34" charset="0"/>
                          <a:ea typeface="+mn-ea"/>
                          <a:cs typeface="+mn-cs"/>
                        </a:rPr>
                        <a:t>Time</a:t>
                      </a:r>
                      <a:endParaRPr lang="en-US" sz="1200" dirty="0">
                        <a:latin typeface="Tw Cen MT" pitchFamily="34" charset="0"/>
                      </a:endParaRPr>
                    </a:p>
                  </a:txBody>
                  <a:tcPr anchor="ctr"/>
                </a:tc>
                <a:tc>
                  <a:txBody>
                    <a:bodyPr/>
                    <a:lstStyle/>
                    <a:p>
                      <a:pPr algn="l"/>
                      <a:r>
                        <a:rPr kumimoji="0" lang="en-US" sz="1200" kern="1200" dirty="0">
                          <a:solidFill>
                            <a:schemeClr val="dk1"/>
                          </a:solidFill>
                          <a:latin typeface="Tw Cen MT" pitchFamily="34" charset="0"/>
                          <a:ea typeface="+mn-ea"/>
                          <a:cs typeface="+mn-cs"/>
                        </a:rPr>
                        <a:t>15-45 min</a:t>
                      </a:r>
                    </a:p>
                  </a:txBody>
                  <a:tcPr anchor="ctr"/>
                </a:tc>
                <a:extLst>
                  <a:ext uri="{0D108BD9-81ED-4DB2-BD59-A6C34878D82A}">
                    <a16:rowId xmlns:a16="http://schemas.microsoft.com/office/drawing/2014/main" val="10004"/>
                  </a:ext>
                </a:extLst>
              </a:tr>
            </a:tbl>
          </a:graphicData>
        </a:graphic>
      </p:graphicFrame>
      <p:sp>
        <p:nvSpPr>
          <p:cNvPr id="22" name="Rectangle 21"/>
          <p:cNvSpPr/>
          <p:nvPr/>
        </p:nvSpPr>
        <p:spPr>
          <a:xfrm>
            <a:off x="155575" y="723900"/>
            <a:ext cx="3429000" cy="369332"/>
          </a:xfrm>
          <a:prstGeom prst="rect">
            <a:avLst/>
          </a:prstGeom>
        </p:spPr>
        <p:txBody>
          <a:bodyPr>
            <a:spAutoFit/>
          </a:bodyPr>
          <a:lstStyle/>
          <a:p>
            <a:pPr algn="ctr"/>
            <a:r>
              <a:rPr lang="en-US" b="1" dirty="0">
                <a:latin typeface="Tw Cen MT" pitchFamily="34" charset="0"/>
                <a:cs typeface="Arial" pitchFamily="34" charset="0"/>
              </a:rPr>
              <a:t>Biolix LVS Plus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ChangeArrowheads="1"/>
          </p:cNvSpPr>
          <p:nvPr/>
        </p:nvSpPr>
        <p:spPr bwMode="auto">
          <a:xfrm>
            <a:off x="6464300" y="3175"/>
            <a:ext cx="393700" cy="519113"/>
          </a:xfrm>
          <a:prstGeom prst="rect">
            <a:avLst/>
          </a:prstGeom>
          <a:noFill/>
          <a:ln w="9525">
            <a:noFill/>
            <a:miter lim="800000"/>
            <a:headEnd/>
            <a:tailEnd/>
          </a:ln>
        </p:spPr>
        <p:txBody>
          <a:bodyPr wrap="none" anchor="ctr">
            <a:spAutoFit/>
          </a:bodyPr>
          <a:lstStyle/>
          <a:p>
            <a:pPr algn="r"/>
            <a:r>
              <a:rPr lang="en-US" sz="2800" b="1" dirty="0">
                <a:solidFill>
                  <a:srgbClr val="FF0000"/>
                </a:solidFill>
                <a:latin typeface="Tahoma" pitchFamily="34" charset="0"/>
                <a:ea typeface="Times New Roman" pitchFamily="18" charset="0"/>
                <a:cs typeface="Tahoma" pitchFamily="34" charset="0"/>
              </a:rPr>
              <a:t>  </a:t>
            </a:r>
            <a:endParaRPr lang="en-US" dirty="0">
              <a:solidFill>
                <a:srgbClr val="FF0000"/>
              </a:solidFill>
              <a:latin typeface="Tw Cen MT" pitchFamily="34" charset="0"/>
              <a:ea typeface="Times New Roman" pitchFamily="18" charset="0"/>
              <a:cs typeface="Tahoma" pitchFamily="34" charset="0"/>
            </a:endParaRPr>
          </a:p>
        </p:txBody>
      </p:sp>
      <p:sp>
        <p:nvSpPr>
          <p:cNvPr id="34819" name="Rectangle 17"/>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dirty="0">
              <a:latin typeface="Tw Cen MT" pitchFamily="34" charset="0"/>
            </a:endParaRPr>
          </a:p>
        </p:txBody>
      </p:sp>
      <p:sp>
        <p:nvSpPr>
          <p:cNvPr id="34820"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dirty="0">
              <a:latin typeface="Tw Cen MT" pitchFamily="34" charset="0"/>
            </a:endParaRPr>
          </a:p>
        </p:txBody>
      </p:sp>
      <p:sp>
        <p:nvSpPr>
          <p:cNvPr id="34821" name="TextBox 26"/>
          <p:cNvSpPr txBox="1">
            <a:spLocks noChangeArrowheads="1"/>
          </p:cNvSpPr>
          <p:nvPr/>
        </p:nvSpPr>
        <p:spPr bwMode="auto">
          <a:xfrm>
            <a:off x="228600" y="4267200"/>
            <a:ext cx="184150" cy="366713"/>
          </a:xfrm>
          <a:prstGeom prst="rect">
            <a:avLst/>
          </a:prstGeom>
          <a:noFill/>
          <a:ln w="9525">
            <a:noFill/>
            <a:miter lim="800000"/>
            <a:headEnd/>
            <a:tailEnd/>
          </a:ln>
        </p:spPr>
        <p:txBody>
          <a:bodyPr wrap="none">
            <a:spAutoFit/>
          </a:bodyPr>
          <a:lstStyle/>
          <a:p>
            <a:endParaRPr lang="en-US" dirty="0">
              <a:latin typeface="Tw Cen MT" pitchFamily="34" charset="0"/>
            </a:endParaRPr>
          </a:p>
        </p:txBody>
      </p:sp>
      <p:sp>
        <p:nvSpPr>
          <p:cNvPr id="15" name="Rounded Rectangle 14"/>
          <p:cNvSpPr>
            <a:spLocks/>
          </p:cNvSpPr>
          <p:nvPr/>
        </p:nvSpPr>
        <p:spPr>
          <a:xfrm>
            <a:off x="3681413" y="6629400"/>
            <a:ext cx="2667000" cy="822325"/>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1600" b="1" dirty="0">
                <a:latin typeface="Tw Cen MT" pitchFamily="34" charset="0"/>
              </a:rPr>
              <a:t>Dosage Guidelines</a:t>
            </a:r>
          </a:p>
          <a:p>
            <a:pPr algn="ctr" fontAlgn="auto">
              <a:spcBef>
                <a:spcPts val="0"/>
              </a:spcBef>
              <a:spcAft>
                <a:spcPts val="0"/>
              </a:spcAft>
              <a:defRPr/>
            </a:pPr>
            <a:r>
              <a:rPr lang="en-US" sz="1600" b="1" dirty="0">
                <a:latin typeface="Tw Cen MT" pitchFamily="34" charset="0"/>
              </a:rPr>
              <a:t>0.5 to 2 % (w.o.f.)</a:t>
            </a:r>
            <a:endParaRPr lang="en-US" sz="1600" dirty="0">
              <a:latin typeface="Tw Cen MT" pitchFamily="34" charset="0"/>
            </a:endParaRPr>
          </a:p>
        </p:txBody>
      </p:sp>
      <p:sp>
        <p:nvSpPr>
          <p:cNvPr id="34823" name="Text Box 2"/>
          <p:cNvSpPr txBox="1">
            <a:spLocks noChangeArrowheads="1"/>
          </p:cNvSpPr>
          <p:nvPr/>
        </p:nvSpPr>
        <p:spPr bwMode="auto">
          <a:xfrm>
            <a:off x="304800" y="8724900"/>
            <a:ext cx="6227763" cy="342900"/>
          </a:xfrm>
          <a:prstGeom prst="rect">
            <a:avLst/>
          </a:prstGeom>
          <a:solidFill>
            <a:srgbClr val="FFFFFF"/>
          </a:solidFill>
          <a:ln w="9525">
            <a:noFill/>
            <a:miter lim="800000"/>
            <a:headEnd/>
            <a:tailEnd/>
          </a:ln>
        </p:spPr>
        <p:txBody>
          <a:bodyPr/>
          <a:lstStyle/>
          <a:p>
            <a:pPr>
              <a:spcAft>
                <a:spcPts val="1000"/>
              </a:spcAft>
            </a:pPr>
            <a:r>
              <a:rPr lang="en-US" sz="600" b="1" dirty="0">
                <a:latin typeface="Times New Roman" pitchFamily="18" charset="0"/>
              </a:rPr>
              <a:t>Disclaimer:</a:t>
            </a:r>
            <a:r>
              <a:rPr lang="en-US" sz="600" dirty="0">
                <a:latin typeface="Times New Roman" pitchFamily="18" charset="0"/>
              </a:rPr>
              <a:t> The information contained herein is correct to the best of our knowledge. Your attention is directed to the pertinent Technical Bulletin or Material Safety Data Sheets for the products mentioned herein. No warranty, express or implied, including warranties of merchantability or fitness for a particular purpose are made with respect to the products described herein.</a:t>
            </a:r>
            <a:endParaRPr lang="en-US" sz="1000" dirty="0">
              <a:latin typeface="Times New Roman" pitchFamily="18" charset="0"/>
            </a:endParaRPr>
          </a:p>
          <a:p>
            <a:endParaRPr lang="en-US" sz="1400" dirty="0"/>
          </a:p>
        </p:txBody>
      </p:sp>
      <p:sp>
        <p:nvSpPr>
          <p:cNvPr id="34824" name="Rectangle 22"/>
          <p:cNvSpPr>
            <a:spLocks noChangeArrowheads="1"/>
          </p:cNvSpPr>
          <p:nvPr/>
        </p:nvSpPr>
        <p:spPr bwMode="auto">
          <a:xfrm>
            <a:off x="3659188" y="923925"/>
            <a:ext cx="2614612" cy="550863"/>
          </a:xfrm>
          <a:prstGeom prst="rect">
            <a:avLst/>
          </a:prstGeom>
          <a:noFill/>
          <a:ln w="9525">
            <a:noFill/>
            <a:miter lim="800000"/>
            <a:headEnd/>
            <a:tailEnd/>
          </a:ln>
        </p:spPr>
        <p:txBody>
          <a:bodyPr anchor="ctr">
            <a:spAutoFit/>
          </a:bodyPr>
          <a:lstStyle/>
          <a:p>
            <a:pPr algn="ctr">
              <a:tabLst>
                <a:tab pos="2743200" algn="ctr"/>
                <a:tab pos="5486400" algn="r"/>
              </a:tabLst>
            </a:pPr>
            <a:r>
              <a:rPr lang="en-US" sz="1100" dirty="0">
                <a:latin typeface="Copperplate Gothic Light" pitchFamily="34" charset="0"/>
                <a:ea typeface="Times New Roman" pitchFamily="18" charset="0"/>
                <a:cs typeface="Arial" pitchFamily="34" charset="0"/>
              </a:rPr>
              <a:t>SPECIALITIES PRIVATE LIMITED</a:t>
            </a:r>
          </a:p>
          <a:p>
            <a:pPr algn="ctr">
              <a:tabLst>
                <a:tab pos="2743200" algn="ctr"/>
                <a:tab pos="5486400" algn="r"/>
              </a:tabLst>
            </a:pPr>
            <a:endParaRPr lang="en-US" sz="800" dirty="0">
              <a:latin typeface="Copperplate Gothic Light" pitchFamily="34" charset="0"/>
              <a:ea typeface="Times New Roman" pitchFamily="18" charset="0"/>
              <a:cs typeface="Arial" pitchFamily="34" charset="0"/>
            </a:endParaRPr>
          </a:p>
          <a:p>
            <a:pPr algn="ctr">
              <a:tabLst>
                <a:tab pos="2743200" algn="ctr"/>
                <a:tab pos="5486400" algn="r"/>
              </a:tabLst>
            </a:pPr>
            <a:r>
              <a:rPr lang="en-US" sz="1100" b="1" dirty="0">
                <a:latin typeface="Tw Cen MT" pitchFamily="34" charset="0"/>
                <a:ea typeface="Times New Roman" pitchFamily="18" charset="0"/>
                <a:cs typeface="Arial" pitchFamily="34" charset="0"/>
              </a:rPr>
              <a:t>An ISO 9001 : 2008 Certified  Company</a:t>
            </a:r>
          </a:p>
        </p:txBody>
      </p:sp>
      <p:sp>
        <p:nvSpPr>
          <p:cNvPr id="34825" name="AutoShape 2"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sp>
        <p:nvSpPr>
          <p:cNvPr id="34826" name="AutoShape 4"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sp>
        <p:nvSpPr>
          <p:cNvPr id="34827" name="AutoShape 6" descr="data:image/jpg;base64,/9j/4AAQSkZJRgABAQAAAQABAAD/2wCEAAkGBhAQDxAQEBAPDxAPDw0QDg8PEA8PEA8PFBAVFBQQFBQXHCYeFxkjGRIUHy8gIycpLCwsFR4xNTAqNSYrLCkBCQoKDgwOGg8PGiwcHxwpLCksLCwpKSwsKSkpLCopLCkpLCwpLCksLCkpKSksKS0sLCkpKSkpNTYpLCkpLSwpLP/AABEIAMgA/AMBIgACEQEDEQH/xAAbAAABBQEBAAAAAAAAAAAAAAAAAQMEBQYCB//EAEIQAAICAQIDBAUICAQHAQAAAAABAgMRBCEFEjEGQVFhE3GBkbEUIjJTYpKhwQcVM0JSctHwJJOysyNDRHOCoqMW/8QAGQEBAAMBAQAAAAAAAAAAAAAAAAECAwQF/8QAJBEBAQACAgEDBQEBAAAAAAAAAAECEQMhMQQSURMUIjJBYfD/2gAMAwEAAhEDEQA/APTmxqcjqUhmRKHE5nVNeRa9Pkm1VYAK68DiQuDpIhIidq3BxkME6EmGqHY6tEHlF5RoWcLkxwqUmh2Oomu8gWIEOrXd0ljzJaeQFAAAAAAAAAAAAAAAAAAAAAAAAEABQAAMfobHJLJOjSc00KJIRIIwwdpCIXICg2c5OXIDtHQ2mdoIdJHQiFCSgAEbCNDlFzi8dxwI0BZp5FI2js2w+4kcxGwoCcyGLddCPfl+W4tkTJtIOZTS6vHrKy7isv3Vj8WVup1sn15n7GzLLlkaY8Vq8u4nCPR8z8unvI64q30S+Jno3yf7st3/AAslVW9U8rHisZMvrW1t9GRdw4l4r3Euq6MlmLyZbVXSWOWLku/G+A0nE2nlNprqnt70WnL32i8G5uNaA1pr1OCku9e596HTpjlAAACAgABQEACgydobOkyQ5k5cjlyOcgduZwpjdshKmBLgzrmGYD8YgKjtAhcgQdS/nP2fAayx3VfSfs+Ayefn+1dE8FyxMgBTaRkMgAC5EyCYALkMiAArZU8U1nJNL7P5ss4zTWU014ppr8DMdq7uWcPFwb/9iuV039PN56WWj4pnbIuqnlqS69H5oymj4g1Iu56xPCT85eXkRM9x1Z8esumz7NXuUZrwcWvbn+hdFH2WoaqlY9lNrlz/AArv/Et3qY+J6HHfwm3k8k/O6OgcxsT6PJ0asyAAAAAKBngyJkRsAyGTnIuQGr5HVDGNTIdo6E0TIDiY1Wh7nSI3o1t2oiTml1eCFqdfjp6l5lZfxDzMcuaTw6MOC5eVlbYpPK6HBH4dPmrT85/6mVXGOKtamGm+UV6KDq9K77PR81vz3H0VPpPmJrGZN5aUo4XecslzpnrDpeTmkm20kllttJJeLb6DWn1ldmfR2QsxtLknGeH3Zw9jNcUmnHS2fLI6nTabVp6yWKLE655VcrHBcjUJYy8bKXNs45F7Wa/DjZppp26ameovlVJSfyaM65eim1nabi8J90ZPpk0nFvU+Wd5NNVgre0WulTpbJ1/tZctVH/ftkq6/dKSfsKPWzlbp7OJwlNypsldo4pyUfkVU+WceVbN2wU5NvfeHgHGeCaZfIbJSsurnrdPz26m+25OuVdkoZ5pcqUpej7l1ROPHJZuq5Z2zppuH6KNFVdMPo1QjBefKscz829/aSDP8e4xVQqdPVfTppW2wrnNejS01PLOcp4fzYyfJyx5tsyzh4ZC4fxyNWpgufUy0N8XXXqtXZKcJ6tSyvRynvGEotpN4jJx+b5x9LLKe5b6knTWlZ2l1sqdLZKG1tnJRQ+mLrpKuD9jlzf8AiUuj4xC35+o189Ldzv8AwUHGp0NT/ZThKLnbLC3fR5+augcb4FpK/kVkouUPltHpbdTZba+SVdnKpu2TwnP0aw0vMnHjkym0ZZ249NLodJCqquqvHJVCNcMY6RWM/hn2mP7e83pqOVNt1WbLw50a3Ta2hy9DVKuThHMoVcrjXHu5uXaGe5Pd7+BC4tTF2wlLfFbS9ss/kc3JLfLs9NlMc5WK0Gksb3XL45NJo9NRHebc34N/N9yLLT0VyTyk918As4fR9XH4DDis/rrz5d3tY6bivMklJtJdMslR1XmZO6HoZrlb5X078E3T63zNffrywvHNbjRx1WOjwWui1fOt+q/FGUhqfFljwnVYtSzs9veaYZ9ubkw6aMAFOtykFAAM4gYCNgchkGctgRtQ9x/TS2Iupe49p30FukybWEZETXanD5c+b/JD8ZYTbM3r9a/SWZfmvdscvJm6uLDdc8S4jjHt+OPyKiXEssZ43a9v5V+OX+ZSy1TRwZ5Xb1eLCe16TwKzNEX4uz/WybZXGSxKMZLwklJe5lP2PnnRUvx9K/8A6zLo2xvTy+SflXPKscuFy4a5cLlw+qx0G9Poqq4uNdddcXnmjCEIReeuUlhjwE7rPTmMElypJRS5VFJKKjjGMdMY7iPHhtKpVHoq/QqPKqnFSr5c55eV52HNVq4VQlZZJQhBJyk84WWkum/Vpe07sujFxUpKLnLkgm0uaWHLlXi8Rk/Yyezozp+HU1wcK6aq4N5cIVwjFvxaSw35khrPXf17kPXcXqplGE3J2TTcKqoTutlFdZckE3jzeESaLlOKklJKSzicZQkvJxkk17UL7vNRNeId5vWN3VRnFxnGM4yWJRklKMl4NPZnQpG0mtPp4Vx5a4Qrj15a4xhHPjiKwU/H7cSj/L+ZesyHbPU8ltK/irn71Jf1Kcl626PTz85HWm4jjPsY5ZxIz+nv+D/v8Dm7WSbxGEv5pfNS95GGXTtzwm1xqtcpYXeshRqMFRXY+95b6tEiqbLXdUusZpcw1m5b8Km3OK78ozen6m07KcMl+1msJfQz3vxNOPC2uXlykjUgIKeg88AIKBnMnLDJy2AM5bFbG5MJRNTId0kskTWzwO6CzbJnyL4JHFdRy17eK9xkeJXfPb8dmaDjFvuMpr5NPDOHPLdd/FNQxxTU8yS8EkUklknXyyQpGdx26ZnqaeldkI40NC+zP/ckXJT9k1/gqP5Z/wC5Ity08POz7ypQACyqo7Uwb08ZKMpxr1OjttjCLnJ013wnPEVvLCWcLwK7V6m/UX6bUU0Tlp9Lc3ia9DdqPSVTrlbXGzlxCHN+9hyy8dN9QGTTHk1PH/Vnlhu+VFqbNNa/TLUfJL4QUJyV1dVlaTb9HdXP5skm28SXe8PfJN4Fr5X6eFk0uZuxc0VKMLFGcoq6Ce6jNRUl5S7yTdo6ptSnVXOUfoynXCbj6m1lDxFylmkzGy7KAgpmuDC/pInyz07+xb/qiboy/azgnyq/TRbca4V2ubXV5lHEV+PuK5Tcb+nus9sBVxdrz9RMo1dtrxXVOb8IxcvgbP8A/IaeMPmVwyl3rLftY3Hhc6/ouyteEJyS9yZWYWO68svhU6fs7rpJSlT6KP8AFdKNMffNo0/BOx3pFmVumeOvopu5r8cIrbOGKzDnJzfROUnJr3knh2kdE1OtuLXeu9eDNscpL3HLyTKzy2el7K6eGG4ubXi9n7C3UUtlsl0SK/hHFPTLD2mluvHzLE78dWbjzct77IAAWVAogoGXyDYgmQBjc2dsasYSrOJy2ONFqcRDib2INM/+G2Zcv6tOL9krW3cya/vBndfZ3Pr3PxJd+pysZw10KzUanukjzcrt6eE0gWsiW3pevwW7JN9cX3Ed0xXRIbX1HpHZLi9EdFRGdtcJKMuaMpJNP0knh+wuP1zpfr6fvo8cwKti0z0wvp5bvb2L9c6X6+n76EfGNL9fT9+J4xOZGlu8EXk/xP2s+Xtz4tpfr6fvxOHxfTfX0/5kTxl2YxFdR7T0Ze/9sreT/D7afL2D9b6f6+r78Rf1tR9dX95Hl9VO6RYVwaLe4+2ny3/62o+ur+8g/W9H1sPeYnTVSlJKS5Y9ZS8l4FhPX1wXKkkl4Fpdo+3+GjfHNMv+dX94g63ilc2nXJTSTTazs85wZi6+M8dHt3+Pr6kaGs5Y8vTdt+tsi2xphwSXbVw4ivEk1axSXjj4GPq1zLCjWcvi2+iSyMc7tfk45It7rEpJrve/9R1WlNOyTab28vAk1WsnfbOzpqOz9n/Hj5qS/BmsMX2XXNfH7Kk37sfmbQ7uH9Xnc37EFEFNmIAAAybkGTnIoSVsYsY62MWMCr4l0ZB0LzGa8mTtf0KfS28smvHJnyT8V+O/kg6vqyBZYyy4gt8lbPzPMr1cfBhvyG3EdkkNtkLOHEbmdzkRbJ56C1aGrZDbljZfSfQWcsbLeQ9p6MbvdvvM1vJdPRjzk+rLTTUYQ3p6svJYwhhFpEbdaKnLyW9VGF0IumSSHpanBpJpW9m+I3ciXdvhlPZdknay/mi0/wC2VRGTTG6hYLZvONxh3tPx8Ryenb3y1+ZzDSMv/FPd3tIosWdt/IvNHfhblLXo89S24Z2djqLa65NxUpRTaWWvYTjjNss+To/ZqdzvTc05KMU228JJZbZtND+jzT145p22Y7m4xX4LP4l9ouEUU/s64xf8XWXve51ThcOXP8IfZzg3oK8z/aT+l9ld0S4ADok1NRzW7u6QUQUlAAAAyCFOUKEkkxixj0hi0Cu1nRlBZtM0GpKDVR+cRTwb1RWWxLi+OYlbfVlHm8k1XqceW4gyY1Jjs634ke3C6sw239riZGnNt4ju/HuQ96OU/sx/FkirTqKwim1tI2n0mN+r7yTXAdUB+qgmJLRAk56LzCFYWRwaTpU+7cDU78nEmMW2YJ2tITUTF4bplyTnPfmaS+zjwId1hPosxWl7SNpvhwsr1EirAx3PzCmPrNsct+XNyTXhY1wNP2Q0zlqa3j6OZvySX9Wig4ZorLpKFcXOT7l8X4I9N7O8CWmr3xKyeOeS6LwivI3ww3duTkz1NLcAA63GAAAEAAAAAAMgmDZzkMhJJMYsY9IYsZAh3lHrFuXlyKjWwIDSjmJBlDuLPTLYY1lOHnxOblx/rr4M9dKW/TtvCeBuOiit3u/Ml6iPeMuZ52U1Xpy7jl1iKvIvOOQRVYkIIdihBOctFaf5hu2Y07RHZlF9oOynsQrZjnMNOJM7LdGnEkVS7hK6S24P2dt1E1GqLk/3n0jFeLfcaTC1llySeUKulvY0/Aew11+JSTqr/imt2vsx6v4Gx7PdjKdMlKaVtvXma+bD+VP4s0Z14cGvLg5PUW9RA4TwarTQ5K49fpSe8pvzf5E8AOlygAAAAAAAAAAMAAGMBiA2EuZMZmOyYzMgRrCt1sS0sRB1kNiKIulHdRTzIa03UmTjsUs2tLpQ6jStbP2Mr5wNZGtS2aIGv4K3vD3HNy8O+47eH1GuslAkOrYLNNKLw00LCmb6Rk/Um/gcn067PqT5cuQ2yVHhtr6V2P1Ql/QkR7Pal/8AT3f5c/6F5xWs7y4z+qyRymXlfZPWS6ae32xx8Sx0n6O9XP6UY1LxnJfCOTWcNZ31EjJKLyTNFw6y2SjCEpyfSMU2z0Ph36NaY4d1krH/AAwXJH39fgarQ8Mpojy1VxrXfyrd+t9Wb4cGvLDP1O/DD8G/RzN4lqJKC68kcSm/JvovxN1otDXTBV1xUIruXf5t97JAHRjjMfDkyzuXkAAFlQAAAAAAAAAAAgoAAABisg2IDCXMhqQ5IbkVSZmRdTHYlSGbo7ECtp+kT8bEFLEixr6EBit7kxR2IUtmTqd0SgkKIye6TNpwnRRhXHEUtl0RltHTma9aNrQsRQkNuxQDJdAAQAFAQUAAAAAAAEYAwABRMAAoAIAAAqAQBQAxArACEuGNyACEmpDc1sAECusXzidR0AAg1ctyVpnsIAF5wejMkzURWwAWiCiYFAkIAAAoAAAAAAAAAAAAAAAAAAAIKAAAA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graphicFrame>
        <p:nvGraphicFramePr>
          <p:cNvPr id="23" name="Table 22"/>
          <p:cNvGraphicFramePr>
            <a:graphicFrameLocks noGrp="1"/>
          </p:cNvGraphicFramePr>
          <p:nvPr/>
        </p:nvGraphicFramePr>
        <p:xfrm>
          <a:off x="3681413" y="2324101"/>
          <a:ext cx="2667000" cy="412287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tblGrid>
              <a:tr h="3705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w Cen MT" pitchFamily="34" charset="0"/>
                          <a:cs typeface="Times New Roman" pitchFamily="18" charset="0"/>
                        </a:rPr>
                        <a:t>Product Highlights</a:t>
                      </a:r>
                      <a:endParaRPr kumimoji="0" lang="en-US" sz="1200" b="1" i="0" u="none" strike="noStrike" cap="none" normalizeH="0" baseline="0" dirty="0">
                        <a:ln>
                          <a:noFill/>
                        </a:ln>
                        <a:solidFill>
                          <a:schemeClr val="bg1"/>
                        </a:solidFill>
                        <a:effectLst/>
                        <a:latin typeface="Tw Cen MT" pitchFamily="34" charset="0"/>
                      </a:endParaRPr>
                    </a:p>
                  </a:txBody>
                  <a:tcPr anchor="ctr" horzOverflow="overflow"/>
                </a:tc>
                <a:extLst>
                  <a:ext uri="{0D108BD9-81ED-4DB2-BD59-A6C34878D82A}">
                    <a16:rowId xmlns:a16="http://schemas.microsoft.com/office/drawing/2014/main" val="10000"/>
                  </a:ext>
                </a:extLst>
              </a:tr>
              <a:tr h="5939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a:solidFill>
                            <a:schemeClr val="dk1"/>
                          </a:solidFill>
                          <a:latin typeface="Tw Cen MT" pitchFamily="34" charset="0"/>
                          <a:ea typeface="+mn-ea"/>
                          <a:cs typeface="+mn-cs"/>
                        </a:rPr>
                        <a:t>Highly aggressive Non GMO whole Cellulase formulation for Bio-Polishing of Cotton,</a:t>
                      </a:r>
                      <a:r>
                        <a:rPr kumimoji="0" lang="en-US" sz="1200" kern="1200" baseline="0" dirty="0">
                          <a:solidFill>
                            <a:schemeClr val="dk1"/>
                          </a:solidFill>
                          <a:latin typeface="Tw Cen MT" pitchFamily="34" charset="0"/>
                          <a:ea typeface="+mn-ea"/>
                          <a:cs typeface="+mn-cs"/>
                        </a:rPr>
                        <a:t> Tencel, Rayon &amp; there Blends</a:t>
                      </a:r>
                      <a:r>
                        <a:rPr kumimoji="0" lang="en-US" sz="1200" kern="1200" dirty="0">
                          <a:solidFill>
                            <a:schemeClr val="dk1"/>
                          </a:solidFill>
                          <a:latin typeface="Tw Cen MT" pitchFamily="34" charset="0"/>
                          <a:ea typeface="+mn-ea"/>
                          <a:cs typeface="+mn-cs"/>
                        </a:rPr>
                        <a:t> </a:t>
                      </a:r>
                    </a:p>
                  </a:txBody>
                  <a:tcPr anchor="ctr"/>
                </a:tc>
                <a:extLst>
                  <a:ext uri="{0D108BD9-81ED-4DB2-BD59-A6C34878D82A}">
                    <a16:rowId xmlns:a16="http://schemas.microsoft.com/office/drawing/2014/main" val="10001"/>
                  </a:ext>
                </a:extLst>
              </a:tr>
              <a:tr h="3705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Tw Cen MT" pitchFamily="34" charset="0"/>
                          <a:ea typeface="+mn-ea"/>
                          <a:cs typeface="+mn-cs"/>
                        </a:rPr>
                        <a:t>Excellent De-pilling Action</a:t>
                      </a:r>
                      <a:endParaRPr kumimoji="0" lang="en-US" sz="1200" kern="1200" dirty="0">
                        <a:solidFill>
                          <a:schemeClr val="dk1"/>
                        </a:solidFill>
                        <a:latin typeface="Tw Cen MT" pitchFamily="34" charset="0"/>
                        <a:ea typeface="+mn-ea"/>
                        <a:cs typeface="+mn-cs"/>
                      </a:endParaRPr>
                    </a:p>
                  </a:txBody>
                  <a:tcPr anchor="ctr"/>
                </a:tc>
                <a:extLst>
                  <a:ext uri="{0D108BD9-81ED-4DB2-BD59-A6C34878D82A}">
                    <a16:rowId xmlns:a16="http://schemas.microsoft.com/office/drawing/2014/main" val="10002"/>
                  </a:ext>
                </a:extLst>
              </a:tr>
              <a:tr h="518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Tw Cen MT" pitchFamily="34" charset="0"/>
                          <a:ea typeface="+mn-ea"/>
                          <a:cs typeface="+mn-cs"/>
                        </a:rPr>
                        <a:t>Negligible Strength Loss with unique Lusture improvement property</a:t>
                      </a:r>
                      <a:endParaRPr kumimoji="0" lang="en-US" sz="1200" kern="1200" dirty="0">
                        <a:solidFill>
                          <a:schemeClr val="dk1"/>
                        </a:solidFill>
                        <a:latin typeface="Tw Cen MT" pitchFamily="34" charset="0"/>
                        <a:ea typeface="+mn-ea"/>
                        <a:cs typeface="+mn-cs"/>
                      </a:endParaRPr>
                    </a:p>
                  </a:txBody>
                  <a:tcPr anchor="ctr"/>
                </a:tc>
                <a:extLst>
                  <a:ext uri="{0D108BD9-81ED-4DB2-BD59-A6C34878D82A}">
                    <a16:rowId xmlns:a16="http://schemas.microsoft.com/office/drawing/2014/main" val="10003"/>
                  </a:ext>
                </a:extLst>
              </a:tr>
              <a:tr h="3705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Tw Cen MT" pitchFamily="34" charset="0"/>
                          <a:ea typeface="+mn-ea"/>
                          <a:cs typeface="+mn-cs"/>
                        </a:rPr>
                        <a:t>Operates in Wide pH Range</a:t>
                      </a:r>
                      <a:endParaRPr kumimoji="0" lang="en-US" sz="1200" kern="1200" dirty="0">
                        <a:solidFill>
                          <a:schemeClr val="dk1"/>
                        </a:solidFill>
                        <a:latin typeface="Tw Cen MT" pitchFamily="34" charset="0"/>
                        <a:ea typeface="+mn-ea"/>
                        <a:cs typeface="+mn-cs"/>
                      </a:endParaRPr>
                    </a:p>
                  </a:txBody>
                  <a:tcPr anchor="ctr"/>
                </a:tc>
                <a:extLst>
                  <a:ext uri="{0D108BD9-81ED-4DB2-BD59-A6C34878D82A}">
                    <a16:rowId xmlns:a16="http://schemas.microsoft.com/office/drawing/2014/main" val="10004"/>
                  </a:ext>
                </a:extLst>
              </a:tr>
              <a:tr h="3705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Tw Cen MT" pitchFamily="34" charset="0"/>
                          <a:ea typeface="+mn-ea"/>
                          <a:cs typeface="+mn-cs"/>
                        </a:rPr>
                        <a:t>Improves Smoothness &amp; Softness</a:t>
                      </a:r>
                      <a:endParaRPr kumimoji="0" lang="en-US" sz="1200" kern="1200" dirty="0">
                        <a:solidFill>
                          <a:schemeClr val="dk1"/>
                        </a:solidFill>
                        <a:latin typeface="Tw Cen MT" pitchFamily="34" charset="0"/>
                        <a:ea typeface="+mn-ea"/>
                        <a:cs typeface="+mn-cs"/>
                      </a:endParaRPr>
                    </a:p>
                  </a:txBody>
                  <a:tcPr anchor="ctr"/>
                </a:tc>
                <a:extLst>
                  <a:ext uri="{0D108BD9-81ED-4DB2-BD59-A6C34878D82A}">
                    <a16:rowId xmlns:a16="http://schemas.microsoft.com/office/drawing/2014/main" val="10005"/>
                  </a:ext>
                </a:extLst>
              </a:tr>
              <a:tr h="3705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Tw Cen MT" pitchFamily="34" charset="0"/>
                          <a:ea typeface="+mn-ea"/>
                          <a:cs typeface="+mn-cs"/>
                        </a:rPr>
                        <a:t>Clears Fabric Surface</a:t>
                      </a:r>
                      <a:endParaRPr kumimoji="0" lang="en-US" sz="1200" kern="1200" dirty="0">
                        <a:solidFill>
                          <a:schemeClr val="dk1"/>
                        </a:solidFill>
                        <a:latin typeface="Tw Cen MT" pitchFamily="34" charset="0"/>
                        <a:ea typeface="+mn-ea"/>
                        <a:cs typeface="+mn-cs"/>
                      </a:endParaRPr>
                    </a:p>
                  </a:txBody>
                  <a:tcPr anchor="ctr"/>
                </a:tc>
                <a:extLst>
                  <a:ext uri="{0D108BD9-81ED-4DB2-BD59-A6C34878D82A}">
                    <a16:rowId xmlns:a16="http://schemas.microsoft.com/office/drawing/2014/main" val="10006"/>
                  </a:ext>
                </a:extLst>
              </a:tr>
              <a:tr h="3705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Tw Cen MT" pitchFamily="34" charset="0"/>
                          <a:ea typeface="+mn-ea"/>
                          <a:cs typeface="+mn-cs"/>
                        </a:rPr>
                        <a:t>Improves Dye ability</a:t>
                      </a:r>
                      <a:endParaRPr kumimoji="0" lang="en-US" sz="1200" kern="1200" dirty="0">
                        <a:solidFill>
                          <a:schemeClr val="dk1"/>
                        </a:solidFill>
                        <a:latin typeface="Tw Cen MT" pitchFamily="34" charset="0"/>
                        <a:ea typeface="+mn-ea"/>
                        <a:cs typeface="+mn-cs"/>
                      </a:endParaRPr>
                    </a:p>
                  </a:txBody>
                  <a:tcPr anchor="ctr"/>
                </a:tc>
                <a:extLst>
                  <a:ext uri="{0D108BD9-81ED-4DB2-BD59-A6C34878D82A}">
                    <a16:rowId xmlns:a16="http://schemas.microsoft.com/office/drawing/2014/main" val="10007"/>
                  </a:ext>
                </a:extLst>
              </a:tr>
              <a:tr h="370510">
                <a:tc>
                  <a:txBody>
                    <a:bodyPr/>
                    <a:lstStyle/>
                    <a:p>
                      <a:r>
                        <a:rPr lang="en-US" sz="1200" kern="1200" baseline="0" dirty="0">
                          <a:solidFill>
                            <a:schemeClr val="dk1"/>
                          </a:solidFill>
                          <a:latin typeface="Tw Cen MT" pitchFamily="34" charset="0"/>
                          <a:ea typeface="+mn-ea"/>
                          <a:cs typeface="+mn-cs"/>
                        </a:rPr>
                        <a:t>Eco - Friendly</a:t>
                      </a:r>
                      <a:endParaRPr lang="en-US" sz="1200" dirty="0">
                        <a:latin typeface="Tw Cen MT" pitchFamily="34" charset="0"/>
                      </a:endParaRPr>
                    </a:p>
                  </a:txBody>
                  <a:tcPr/>
                </a:tc>
                <a:extLst>
                  <a:ext uri="{0D108BD9-81ED-4DB2-BD59-A6C34878D82A}">
                    <a16:rowId xmlns:a16="http://schemas.microsoft.com/office/drawing/2014/main" val="10008"/>
                  </a:ext>
                </a:extLst>
              </a:tr>
              <a:tr h="370510">
                <a:tc>
                  <a:txBody>
                    <a:bodyPr/>
                    <a:lstStyle/>
                    <a:p>
                      <a:r>
                        <a:rPr lang="en-US" sz="1200" kern="1200" baseline="0" dirty="0">
                          <a:solidFill>
                            <a:schemeClr val="dk1"/>
                          </a:solidFill>
                          <a:latin typeface="Tw Cen MT" pitchFamily="34" charset="0"/>
                          <a:ea typeface="+mn-ea"/>
                          <a:cs typeface="+mn-cs"/>
                        </a:rPr>
                        <a:t>Economical</a:t>
                      </a:r>
                      <a:endParaRPr lang="en-US" sz="1200" dirty="0">
                        <a:latin typeface="Tw Cen MT" pitchFamily="34" charset="0"/>
                      </a:endParaRPr>
                    </a:p>
                  </a:txBody>
                  <a:tcPr/>
                </a:tc>
                <a:extLst>
                  <a:ext uri="{0D108BD9-81ED-4DB2-BD59-A6C34878D82A}">
                    <a16:rowId xmlns:a16="http://schemas.microsoft.com/office/drawing/2014/main" val="10009"/>
                  </a:ext>
                </a:extLst>
              </a:tr>
            </a:tbl>
          </a:graphicData>
        </a:graphic>
      </p:graphicFrame>
      <p:graphicFrame>
        <p:nvGraphicFramePr>
          <p:cNvPr id="24" name="Table 23"/>
          <p:cNvGraphicFramePr>
            <a:graphicFrameLocks noGrp="1"/>
          </p:cNvGraphicFramePr>
          <p:nvPr/>
        </p:nvGraphicFramePr>
        <p:xfrm>
          <a:off x="495300" y="5127625"/>
          <a:ext cx="2667000" cy="2324101"/>
        </p:xfrm>
        <a:graphic>
          <a:graphicData uri="http://schemas.openxmlformats.org/drawingml/2006/table">
            <a:tbl>
              <a:tblPr firstRow="1" bandRow="1">
                <a:tableStyleId>{5C22544A-7EE6-4342-B048-85BDC9FD1C3A}</a:tableStyleId>
              </a:tblPr>
              <a:tblGrid>
                <a:gridCol w="1276350">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tblGrid>
              <a:tr h="42197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Tw Cen MT" pitchFamily="34" charset="0"/>
                        </a:rPr>
                        <a:t>Typical Characteristics</a:t>
                      </a:r>
                    </a:p>
                  </a:txBody>
                  <a:tcPr anchor="ctr" horzOverflow="overflow"/>
                </a:tc>
                <a:tc hMerge="1">
                  <a:txBody>
                    <a:bodyPr/>
                    <a:lstStyle/>
                    <a:p>
                      <a:endParaRPr lang="en-US"/>
                    </a:p>
                  </a:txBody>
                  <a:tcPr/>
                </a:tc>
                <a:extLst>
                  <a:ext uri="{0D108BD9-81ED-4DB2-BD59-A6C34878D82A}">
                    <a16:rowId xmlns:a16="http://schemas.microsoft.com/office/drawing/2014/main" val="10000"/>
                  </a:ext>
                </a:extLst>
              </a:tr>
              <a:tr h="520240">
                <a:tc>
                  <a:txBody>
                    <a:bodyPr/>
                    <a:lstStyle/>
                    <a:p>
                      <a:pPr algn="l"/>
                      <a:r>
                        <a:rPr kumimoji="0" lang="en-US" sz="1200" kern="1200" dirty="0">
                          <a:solidFill>
                            <a:schemeClr val="dk1"/>
                          </a:solidFill>
                          <a:latin typeface="Tw Cen MT" pitchFamily="34" charset="0"/>
                          <a:ea typeface="+mn-ea"/>
                          <a:cs typeface="+mn-cs"/>
                        </a:rPr>
                        <a:t>pH </a:t>
                      </a:r>
                      <a:endParaRPr lang="en-US" sz="1200" dirty="0">
                        <a:latin typeface="Tw Cen MT" pitchFamily="34" charset="0"/>
                      </a:endParaRPr>
                    </a:p>
                  </a:txBody>
                  <a:tcPr anchor="ctr"/>
                </a:tc>
                <a:tc>
                  <a:txBody>
                    <a:bodyPr/>
                    <a:lstStyle/>
                    <a:p>
                      <a:pPr algn="l"/>
                      <a:r>
                        <a:rPr kumimoji="0" lang="en-US" sz="1200" kern="1200" dirty="0">
                          <a:solidFill>
                            <a:schemeClr val="dk1"/>
                          </a:solidFill>
                          <a:latin typeface="Tw Cen MT" pitchFamily="34" charset="0"/>
                          <a:ea typeface="+mn-ea"/>
                          <a:cs typeface="+mn-cs"/>
                        </a:rPr>
                        <a:t>5 to 7</a:t>
                      </a:r>
                      <a:endParaRPr lang="en-US" sz="1200" dirty="0">
                        <a:latin typeface="Tw Cen MT" pitchFamily="34" charset="0"/>
                      </a:endParaRPr>
                    </a:p>
                  </a:txBody>
                  <a:tcPr anchor="ctr"/>
                </a:tc>
                <a:extLst>
                  <a:ext uri="{0D108BD9-81ED-4DB2-BD59-A6C34878D82A}">
                    <a16:rowId xmlns:a16="http://schemas.microsoft.com/office/drawing/2014/main" val="10001"/>
                  </a:ext>
                </a:extLst>
              </a:tr>
              <a:tr h="421973">
                <a:tc>
                  <a:txBody>
                    <a:bodyPr/>
                    <a:lstStyle/>
                    <a:p>
                      <a:pPr algn="l"/>
                      <a:r>
                        <a:rPr kumimoji="0" lang="en-US" sz="1200" kern="1200" dirty="0">
                          <a:solidFill>
                            <a:schemeClr val="dk1"/>
                          </a:solidFill>
                          <a:latin typeface="Tw Cen MT" pitchFamily="34" charset="0"/>
                          <a:ea typeface="+mn-ea"/>
                          <a:cs typeface="+mn-cs"/>
                        </a:rPr>
                        <a:t>Temperature</a:t>
                      </a:r>
                      <a:endParaRPr lang="en-US" sz="1200" dirty="0">
                        <a:latin typeface="Tw Cen MT" pitchFamily="34" charset="0"/>
                      </a:endParaRPr>
                    </a:p>
                  </a:txBody>
                  <a:tcPr anchor="ctr"/>
                </a:tc>
                <a:tc>
                  <a:txBody>
                    <a:bodyPr/>
                    <a:lstStyle/>
                    <a:p>
                      <a:pPr algn="l"/>
                      <a:r>
                        <a:rPr lang="en-US" sz="1200" dirty="0">
                          <a:latin typeface="Tw Cen MT" pitchFamily="34" charset="0"/>
                        </a:rPr>
                        <a:t>50-60 °C</a:t>
                      </a:r>
                    </a:p>
                  </a:txBody>
                  <a:tcPr anchor="ctr"/>
                </a:tc>
                <a:extLst>
                  <a:ext uri="{0D108BD9-81ED-4DB2-BD59-A6C34878D82A}">
                    <a16:rowId xmlns:a16="http://schemas.microsoft.com/office/drawing/2014/main" val="10002"/>
                  </a:ext>
                </a:extLst>
              </a:tr>
              <a:tr h="421973">
                <a:tc>
                  <a:txBody>
                    <a:bodyPr/>
                    <a:lstStyle/>
                    <a:p>
                      <a:pPr algn="l"/>
                      <a:r>
                        <a:rPr kumimoji="0" lang="en-US" sz="1200" kern="1200" dirty="0">
                          <a:solidFill>
                            <a:schemeClr val="dk1"/>
                          </a:solidFill>
                          <a:latin typeface="Tw Cen MT" pitchFamily="34" charset="0"/>
                          <a:ea typeface="+mn-ea"/>
                          <a:cs typeface="+mn-cs"/>
                        </a:rPr>
                        <a:t>Liquor Ratio</a:t>
                      </a:r>
                      <a:endParaRPr lang="en-US" sz="1200" dirty="0">
                        <a:latin typeface="Tw Cen MT" pitchFamily="34" charset="0"/>
                      </a:endParaRPr>
                    </a:p>
                  </a:txBody>
                  <a:tcPr anchor="ctr"/>
                </a:tc>
                <a:tc>
                  <a:txBody>
                    <a:bodyPr/>
                    <a:lstStyle/>
                    <a:p>
                      <a:pPr algn="l"/>
                      <a:r>
                        <a:rPr lang="en-US" sz="1200" dirty="0">
                          <a:latin typeface="Tw Cen MT" pitchFamily="34" charset="0"/>
                        </a:rPr>
                        <a:t>1</a:t>
                      </a:r>
                      <a:r>
                        <a:rPr lang="en-US" sz="1200" baseline="0" dirty="0">
                          <a:latin typeface="Tw Cen MT" pitchFamily="34" charset="0"/>
                        </a:rPr>
                        <a:t> : 5/6/7</a:t>
                      </a:r>
                      <a:endParaRPr lang="en-US" sz="1200" dirty="0">
                        <a:latin typeface="Tw Cen MT" pitchFamily="34" charset="0"/>
                      </a:endParaRPr>
                    </a:p>
                  </a:txBody>
                  <a:tcPr anchor="ctr"/>
                </a:tc>
                <a:extLst>
                  <a:ext uri="{0D108BD9-81ED-4DB2-BD59-A6C34878D82A}">
                    <a16:rowId xmlns:a16="http://schemas.microsoft.com/office/drawing/2014/main" val="10003"/>
                  </a:ext>
                </a:extLst>
              </a:tr>
              <a:tr h="537942">
                <a:tc>
                  <a:txBody>
                    <a:bodyPr/>
                    <a:lstStyle/>
                    <a:p>
                      <a:pPr algn="l"/>
                      <a:r>
                        <a:rPr kumimoji="0" lang="en-US" sz="1200" kern="1200" dirty="0">
                          <a:solidFill>
                            <a:schemeClr val="dk1"/>
                          </a:solidFill>
                          <a:latin typeface="Tw Cen MT" pitchFamily="34" charset="0"/>
                          <a:ea typeface="+mn-ea"/>
                          <a:cs typeface="+mn-cs"/>
                        </a:rPr>
                        <a:t>Time</a:t>
                      </a:r>
                      <a:endParaRPr lang="en-US" sz="1200" dirty="0">
                        <a:latin typeface="Tw Cen MT" pitchFamily="34" charset="0"/>
                      </a:endParaRPr>
                    </a:p>
                  </a:txBody>
                  <a:tcPr anchor="ctr"/>
                </a:tc>
                <a:tc>
                  <a:txBody>
                    <a:bodyPr/>
                    <a:lstStyle/>
                    <a:p>
                      <a:pPr algn="l"/>
                      <a:r>
                        <a:rPr kumimoji="0" lang="en-US" sz="1200" kern="1200" dirty="0">
                          <a:solidFill>
                            <a:schemeClr val="dk1"/>
                          </a:solidFill>
                          <a:latin typeface="Tw Cen MT" pitchFamily="34" charset="0"/>
                          <a:ea typeface="+mn-ea"/>
                          <a:cs typeface="+mn-cs"/>
                        </a:rPr>
                        <a:t>30-60 min</a:t>
                      </a:r>
                    </a:p>
                  </a:txBody>
                  <a:tcPr anchor="ctr"/>
                </a:tc>
                <a:extLst>
                  <a:ext uri="{0D108BD9-81ED-4DB2-BD59-A6C34878D82A}">
                    <a16:rowId xmlns:a16="http://schemas.microsoft.com/office/drawing/2014/main" val="10004"/>
                  </a:ext>
                </a:extLst>
              </a:tr>
            </a:tbl>
          </a:graphicData>
        </a:graphic>
      </p:graphicFrame>
      <p:sp>
        <p:nvSpPr>
          <p:cNvPr id="34874" name="TextBox 22"/>
          <p:cNvSpPr txBox="1">
            <a:spLocks noChangeArrowheads="1"/>
          </p:cNvSpPr>
          <p:nvPr/>
        </p:nvSpPr>
        <p:spPr bwMode="auto">
          <a:xfrm>
            <a:off x="419100" y="8002588"/>
            <a:ext cx="5981700" cy="646331"/>
          </a:xfrm>
          <a:prstGeom prst="rect">
            <a:avLst/>
          </a:prstGeom>
          <a:noFill/>
          <a:ln w="9525">
            <a:noFill/>
            <a:miter lim="800000"/>
            <a:headEnd/>
            <a:tailEnd/>
          </a:ln>
        </p:spPr>
        <p:txBody>
          <a:bodyPr>
            <a:spAutoFit/>
          </a:bodyPr>
          <a:lstStyle/>
          <a:p>
            <a:r>
              <a:rPr lang="en-US" sz="1200" b="1" dirty="0">
                <a:latin typeface="Tw Cen MT" pitchFamily="34" charset="0"/>
              </a:rPr>
              <a:t>Microgenix Specialities Private Limited </a:t>
            </a:r>
          </a:p>
          <a:p>
            <a:r>
              <a:rPr lang="en-US" sz="1100" dirty="0">
                <a:latin typeface="Tw Cen MT" pitchFamily="34" charset="0"/>
              </a:rPr>
              <a:t>16,Regent Park, Chief Justice Bunglow Lane, Bodakdev, Ahmedabad – 380059 Gujarat, INDIA.</a:t>
            </a:r>
            <a:r>
              <a:rPr lang="en-US" sz="1200" dirty="0">
                <a:latin typeface="Tw Cen MT" pitchFamily="34" charset="0"/>
              </a:rPr>
              <a:t> </a:t>
            </a:r>
          </a:p>
          <a:p>
            <a:r>
              <a:rPr lang="en-US" sz="1200" dirty="0">
                <a:latin typeface="Tw Cen MT" pitchFamily="34" charset="0"/>
              </a:rPr>
              <a:t>Phone : 079 2685 93 48-51 Email – </a:t>
            </a:r>
            <a:r>
              <a:rPr lang="en-US" sz="1200" dirty="0">
                <a:latin typeface="Tw Cen MT" pitchFamily="34" charset="0"/>
                <a:hlinkClick r:id="rId4"/>
              </a:rPr>
              <a:t>info@microgenix.co.in</a:t>
            </a:r>
            <a:r>
              <a:rPr lang="en-US" sz="1200" dirty="0">
                <a:latin typeface="Tw Cen MT" pitchFamily="34" charset="0"/>
              </a:rPr>
              <a:t> ; </a:t>
            </a:r>
            <a:r>
              <a:rPr lang="en-US" sz="1200" dirty="0">
                <a:latin typeface="Tw Cen MT" pitchFamily="34" charset="0"/>
                <a:hlinkClick r:id="rId5"/>
              </a:rPr>
              <a:t>www.microgenix.co.in</a:t>
            </a:r>
            <a:r>
              <a:rPr lang="en-US" sz="1200" dirty="0">
                <a:latin typeface="Tw Cen MT" pitchFamily="34" charset="0"/>
              </a:rPr>
              <a:t>  </a:t>
            </a:r>
          </a:p>
        </p:txBody>
      </p:sp>
      <p:pic>
        <p:nvPicPr>
          <p:cNvPr id="34875" name="Picture 65" descr="Microgenix_Logo_Final"/>
          <p:cNvPicPr>
            <a:picLocks noChangeAspect="1" noChangeArrowheads="1"/>
          </p:cNvPicPr>
          <p:nvPr/>
        </p:nvPicPr>
        <p:blipFill>
          <a:blip r:embed="rId6"/>
          <a:srcRect/>
          <a:stretch>
            <a:fillRect/>
          </a:stretch>
        </p:blipFill>
        <p:spPr bwMode="auto">
          <a:xfrm>
            <a:off x="3775075" y="571500"/>
            <a:ext cx="2413000" cy="236538"/>
          </a:xfrm>
          <a:prstGeom prst="rect">
            <a:avLst/>
          </a:prstGeom>
          <a:noFill/>
          <a:ln w="9525">
            <a:noFill/>
            <a:miter lim="800000"/>
            <a:headEnd/>
            <a:tailEnd/>
          </a:ln>
        </p:spPr>
      </p:pic>
      <p:sp>
        <p:nvSpPr>
          <p:cNvPr id="34877" name="TextBox 8"/>
          <p:cNvSpPr txBox="1">
            <a:spLocks noChangeArrowheads="1"/>
          </p:cNvSpPr>
          <p:nvPr/>
        </p:nvSpPr>
        <p:spPr bwMode="auto">
          <a:xfrm>
            <a:off x="633413" y="725488"/>
            <a:ext cx="2338387" cy="369332"/>
          </a:xfrm>
          <a:prstGeom prst="rect">
            <a:avLst/>
          </a:prstGeom>
          <a:noFill/>
          <a:ln w="9525">
            <a:noFill/>
            <a:miter lim="800000"/>
            <a:headEnd/>
            <a:tailEnd/>
          </a:ln>
        </p:spPr>
        <p:txBody>
          <a:bodyPr>
            <a:spAutoFit/>
          </a:bodyPr>
          <a:lstStyle/>
          <a:p>
            <a:pPr algn="ctr"/>
            <a:r>
              <a:rPr lang="en-US" b="1" dirty="0">
                <a:latin typeface="Tw Cen MT" pitchFamily="34" charset="0"/>
                <a:cs typeface="Arial" pitchFamily="34" charset="0"/>
              </a:rPr>
              <a:t>Biocid-EL	</a:t>
            </a:r>
          </a:p>
        </p:txBody>
      </p:sp>
      <p:sp>
        <p:nvSpPr>
          <p:cNvPr id="34878" name="TextBox 14"/>
          <p:cNvSpPr txBox="1">
            <a:spLocks noChangeArrowheads="1"/>
          </p:cNvSpPr>
          <p:nvPr/>
        </p:nvSpPr>
        <p:spPr bwMode="auto">
          <a:xfrm>
            <a:off x="419100" y="7620000"/>
            <a:ext cx="5929313" cy="400050"/>
          </a:xfrm>
          <a:prstGeom prst="rect">
            <a:avLst/>
          </a:prstGeom>
          <a:noFill/>
          <a:ln w="9525">
            <a:noFill/>
            <a:miter lim="800000"/>
            <a:headEnd/>
            <a:tailEnd/>
          </a:ln>
        </p:spPr>
        <p:txBody>
          <a:bodyPr>
            <a:spAutoFit/>
          </a:bodyPr>
          <a:lstStyle/>
          <a:p>
            <a:r>
              <a:rPr lang="en-US" sz="1000" b="1" i="1" dirty="0">
                <a:latin typeface="Tw Cen MT" pitchFamily="34" charset="0"/>
              </a:rPr>
              <a:t>Note : </a:t>
            </a:r>
            <a:r>
              <a:rPr lang="en-US" sz="1000" dirty="0">
                <a:latin typeface="Tw Cen MT" pitchFamily="34" charset="0"/>
              </a:rPr>
              <a:t>Inactivation of </a:t>
            </a:r>
            <a:r>
              <a:rPr lang="en-US" sz="1000" b="1" i="1" dirty="0">
                <a:latin typeface="Tw Cen MT" pitchFamily="34" charset="0"/>
              </a:rPr>
              <a:t>Microgenix Biocid-EL</a:t>
            </a:r>
            <a:r>
              <a:rPr lang="en-US" sz="1000" dirty="0">
                <a:latin typeface="Tw Cen MT" pitchFamily="34" charset="0"/>
              </a:rPr>
              <a:t> can be done by either alkaline rinse at pH between 9-10 or by raising the temperature of about 70</a:t>
            </a:r>
            <a:r>
              <a:rPr lang="en-US" sz="1000" baseline="30000" dirty="0">
                <a:latin typeface="Tw Cen MT" pitchFamily="34" charset="0"/>
              </a:rPr>
              <a:t>0 </a:t>
            </a:r>
            <a:r>
              <a:rPr lang="en-US" sz="1000" dirty="0">
                <a:latin typeface="Tw Cen MT" pitchFamily="34" charset="0"/>
              </a:rPr>
              <a:t>C to 80</a:t>
            </a:r>
            <a:r>
              <a:rPr lang="en-US" sz="1000" baseline="30000" dirty="0">
                <a:latin typeface="Tw Cen MT" pitchFamily="34" charset="0"/>
              </a:rPr>
              <a:t>o </a:t>
            </a:r>
            <a:r>
              <a:rPr lang="en-US" sz="1000" dirty="0">
                <a:latin typeface="Tw Cen MT" pitchFamily="34" charset="0"/>
              </a:rPr>
              <a:t>C for 10 minutes.</a:t>
            </a:r>
            <a:endParaRPr lang="en-US" sz="1000" b="1" i="1" dirty="0">
              <a:latin typeface="Tw Cen MT" pitchFamily="34" charset="0"/>
            </a:endParaRPr>
          </a:p>
        </p:txBody>
      </p:sp>
      <p:pic>
        <p:nvPicPr>
          <p:cNvPr id="19" name="Picture 61"/>
          <p:cNvPicPr>
            <a:picLocks noChangeAspect="1" noChangeArrowheads="1"/>
          </p:cNvPicPr>
          <p:nvPr/>
        </p:nvPicPr>
        <p:blipFill>
          <a:blip r:embed="rId7"/>
          <a:srcRect/>
          <a:stretch>
            <a:fillRect/>
          </a:stretch>
        </p:blipFill>
        <p:spPr bwMode="auto">
          <a:xfrm>
            <a:off x="495300" y="2324100"/>
            <a:ext cx="2667000" cy="26670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Median">
  <a:themeElements>
    <a:clrScheme name="Custom 4">
      <a:dk1>
        <a:sysClr val="windowText" lastClr="000000"/>
      </a:dk1>
      <a:lt1>
        <a:sysClr val="window" lastClr="FFFFFF"/>
      </a:lt1>
      <a:dk2>
        <a:srgbClr val="C00000"/>
      </a:dk2>
      <a:lt2>
        <a:srgbClr val="EBDDC3"/>
      </a:lt2>
      <a:accent1>
        <a:srgbClr val="94B6D2"/>
      </a:accent1>
      <a:accent2>
        <a:srgbClr val="716767"/>
      </a:accent2>
      <a:accent3>
        <a:srgbClr val="A5AB81"/>
      </a:accent3>
      <a:accent4>
        <a:srgbClr val="D8B25C"/>
      </a:accent4>
      <a:accent5>
        <a:srgbClr val="7BA79D"/>
      </a:accent5>
      <a:accent6>
        <a:srgbClr val="968C8C"/>
      </a:accent6>
      <a:hlink>
        <a:srgbClr val="F7B615"/>
      </a:hlink>
      <a:folHlink>
        <a:srgbClr val="704404"/>
      </a:folHlink>
    </a:clrScheme>
    <a:fontScheme name="1_Median">
      <a:majorFont>
        <a:latin typeface=""/>
        <a:ea typeface=""/>
        <a:cs typeface=""/>
      </a:majorFont>
      <a:minorFont>
        <a:latin typeface=""/>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ysClr val="windowText" lastClr="000000"/>
    </a:dk1>
    <a:lt1>
      <a:sysClr val="window" lastClr="FFFFFF"/>
    </a:lt1>
    <a:dk2>
      <a:srgbClr val="000000"/>
    </a:dk2>
    <a:lt2>
      <a:srgbClr val="F8F8F8"/>
    </a:lt2>
    <a:accent1>
      <a:srgbClr val="7F7F7F"/>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0.xml><?xml version="1.0" encoding="utf-8"?>
<a:themeOverride xmlns:a="http://schemas.openxmlformats.org/drawingml/2006/main">
  <a:clrScheme name="Custom 5">
    <a:dk1>
      <a:sysClr val="windowText" lastClr="000000"/>
    </a:dk1>
    <a:lt1>
      <a:sysClr val="window" lastClr="FFFFFF"/>
    </a:lt1>
    <a:dk2>
      <a:srgbClr val="C00000"/>
    </a:dk2>
    <a:lt2>
      <a:srgbClr val="EBDDC3"/>
    </a:lt2>
    <a:accent1>
      <a:srgbClr val="94B6D2"/>
    </a:accent1>
    <a:accent2>
      <a:srgbClr val="345D7E"/>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11.xml><?xml version="1.0" encoding="utf-8"?>
<a:themeOverride xmlns:a="http://schemas.openxmlformats.org/drawingml/2006/main">
  <a:clrScheme name="Custom 6">
    <a:dk1>
      <a:sysClr val="windowText" lastClr="000000"/>
    </a:dk1>
    <a:lt1>
      <a:sysClr val="window" lastClr="FFFFFF"/>
    </a:lt1>
    <a:dk2>
      <a:srgbClr val="C00000"/>
    </a:dk2>
    <a:lt2>
      <a:srgbClr val="EBDDC3"/>
    </a:lt2>
    <a:accent1>
      <a:srgbClr val="E7D09D"/>
    </a:accent1>
    <a:accent2>
      <a:srgbClr val="9B7726"/>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12.xml><?xml version="1.0" encoding="utf-8"?>
<a:themeOverride xmlns:a="http://schemas.openxmlformats.org/drawingml/2006/main">
  <a:clrScheme name="Custom 6">
    <a:dk1>
      <a:sysClr val="windowText" lastClr="000000"/>
    </a:dk1>
    <a:lt1>
      <a:sysClr val="window" lastClr="FFFFFF"/>
    </a:lt1>
    <a:dk2>
      <a:srgbClr val="C00000"/>
    </a:dk2>
    <a:lt2>
      <a:srgbClr val="EBDDC3"/>
    </a:lt2>
    <a:accent1>
      <a:srgbClr val="E7D09D"/>
    </a:accent1>
    <a:accent2>
      <a:srgbClr val="9B7726"/>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13.xml><?xml version="1.0" encoding="utf-8"?>
<a:themeOverride xmlns:a="http://schemas.openxmlformats.org/drawingml/2006/main">
  <a:clrScheme name="Custom 7">
    <a:dk1>
      <a:sysClr val="windowText" lastClr="000000"/>
    </a:dk1>
    <a:lt1>
      <a:sysClr val="window" lastClr="FFFFFF"/>
    </a:lt1>
    <a:dk2>
      <a:srgbClr val="C00000"/>
    </a:dk2>
    <a:lt2>
      <a:srgbClr val="EBDDC3"/>
    </a:lt2>
    <a:accent1>
      <a:srgbClr val="FFBFBF"/>
    </a:accent1>
    <a:accent2>
      <a:srgbClr val="C00000"/>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2.xml><?xml version="1.0" encoding="utf-8"?>
<a:themeOverride xmlns:a="http://schemas.openxmlformats.org/drawingml/2006/main">
  <a:clrScheme name="Custom 2">
    <a:dk1>
      <a:sysClr val="windowText" lastClr="000000"/>
    </a:dk1>
    <a:lt1>
      <a:sysClr val="window" lastClr="FFFFFF"/>
    </a:lt1>
    <a:dk2>
      <a:srgbClr val="000000"/>
    </a:dk2>
    <a:lt2>
      <a:srgbClr val="F8F8F8"/>
    </a:lt2>
    <a:accent1>
      <a:srgbClr val="7F7F7F"/>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3.xml><?xml version="1.0" encoding="utf-8"?>
<a:themeOverride xmlns:a="http://schemas.openxmlformats.org/drawingml/2006/main">
  <a:clrScheme name="Custom 3">
    <a:dk1>
      <a:sysClr val="windowText" lastClr="000000"/>
    </a:dk1>
    <a:lt1>
      <a:sysClr val="window" lastClr="FFFFFF"/>
    </a:lt1>
    <a:dk2>
      <a:srgbClr val="395750"/>
    </a:dk2>
    <a:lt2>
      <a:srgbClr val="EBDDC3"/>
    </a:lt2>
    <a:accent1>
      <a:srgbClr val="94B6D2"/>
    </a:accent1>
    <a:accent2>
      <a:srgbClr val="395750"/>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4.xml><?xml version="1.0" encoding="utf-8"?>
<a:themeOverride xmlns:a="http://schemas.openxmlformats.org/drawingml/2006/main">
  <a:clrScheme name="Custom 4">
    <a:dk1>
      <a:sysClr val="windowText" lastClr="000000"/>
    </a:dk1>
    <a:lt1>
      <a:sysClr val="window" lastClr="FFFFFF"/>
    </a:lt1>
    <a:dk2>
      <a:srgbClr val="C00000"/>
    </a:dk2>
    <a:lt2>
      <a:srgbClr val="EBDDC3"/>
    </a:lt2>
    <a:accent1>
      <a:srgbClr val="94B6D2"/>
    </a:accent1>
    <a:accent2>
      <a:srgbClr val="600000"/>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5.xml><?xml version="1.0" encoding="utf-8"?>
<a:themeOverride xmlns:a="http://schemas.openxmlformats.org/drawingml/2006/main">
  <a:clrScheme name="Custom 4">
    <a:dk1>
      <a:sysClr val="windowText" lastClr="000000"/>
    </a:dk1>
    <a:lt1>
      <a:sysClr val="window" lastClr="FFFFFF"/>
    </a:lt1>
    <a:dk2>
      <a:srgbClr val="C00000"/>
    </a:dk2>
    <a:lt2>
      <a:srgbClr val="EBDDC3"/>
    </a:lt2>
    <a:accent1>
      <a:srgbClr val="94B6D2"/>
    </a:accent1>
    <a:accent2>
      <a:srgbClr val="600000"/>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6.xml><?xml version="1.0" encoding="utf-8"?>
<a:themeOverride xmlns:a="http://schemas.openxmlformats.org/drawingml/2006/main">
  <a:clrScheme name="Custom 4">
    <a:dk1>
      <a:sysClr val="windowText" lastClr="000000"/>
    </a:dk1>
    <a:lt1>
      <a:sysClr val="window" lastClr="FFFFFF"/>
    </a:lt1>
    <a:dk2>
      <a:srgbClr val="C00000"/>
    </a:dk2>
    <a:lt2>
      <a:srgbClr val="EBDDC3"/>
    </a:lt2>
    <a:accent1>
      <a:srgbClr val="94B6D2"/>
    </a:accent1>
    <a:accent2>
      <a:srgbClr val="600000"/>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7.xml><?xml version="1.0" encoding="utf-8"?>
<a:themeOverride xmlns:a="http://schemas.openxmlformats.org/drawingml/2006/main">
  <a:clrScheme name="Custom 4">
    <a:dk1>
      <a:sysClr val="windowText" lastClr="000000"/>
    </a:dk1>
    <a:lt1>
      <a:sysClr val="window" lastClr="FFFFFF"/>
    </a:lt1>
    <a:dk2>
      <a:srgbClr val="C00000"/>
    </a:dk2>
    <a:lt2>
      <a:srgbClr val="EBDDC3"/>
    </a:lt2>
    <a:accent1>
      <a:srgbClr val="94B6D2"/>
    </a:accent1>
    <a:accent2>
      <a:srgbClr val="600000"/>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8.xml><?xml version="1.0" encoding="utf-8"?>
<a:themeOverride xmlns:a="http://schemas.openxmlformats.org/drawingml/2006/main">
  <a:clrScheme name="Custom 4">
    <a:dk1>
      <a:sysClr val="windowText" lastClr="000000"/>
    </a:dk1>
    <a:lt1>
      <a:sysClr val="window" lastClr="FFFFFF"/>
    </a:lt1>
    <a:dk2>
      <a:srgbClr val="C00000"/>
    </a:dk2>
    <a:lt2>
      <a:srgbClr val="EBDDC3"/>
    </a:lt2>
    <a:accent1>
      <a:srgbClr val="94B6D2"/>
    </a:accent1>
    <a:accent2>
      <a:srgbClr val="600000"/>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9.xml><?xml version="1.0" encoding="utf-8"?>
<a:themeOverride xmlns:a="http://schemas.openxmlformats.org/drawingml/2006/main">
  <a:clrScheme name="Custom 5">
    <a:dk1>
      <a:sysClr val="windowText" lastClr="000000"/>
    </a:dk1>
    <a:lt1>
      <a:sysClr val="window" lastClr="FFFFFF"/>
    </a:lt1>
    <a:dk2>
      <a:srgbClr val="C00000"/>
    </a:dk2>
    <a:lt2>
      <a:srgbClr val="EBDDC3"/>
    </a:lt2>
    <a:accent1>
      <a:srgbClr val="94B6D2"/>
    </a:accent1>
    <a:accent2>
      <a:srgbClr val="345D7E"/>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Flow</Template>
  <TotalTime>2950</TotalTime>
  <Words>4479</Words>
  <Application>Microsoft Office PowerPoint</Application>
  <PresentationFormat>On-screen Show (4:3)</PresentationFormat>
  <Paragraphs>696</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Copperplate Gothic Light</vt:lpstr>
      <vt:lpstr>Tahoma</vt:lpstr>
      <vt:lpstr>Times New Roman</vt:lpstr>
      <vt:lpstr>Tw Cen MT</vt:lpstr>
      <vt:lpstr>Wingdings</vt:lpstr>
      <vt:lpstr>Wingdings 2</vt:lpstr>
      <vt:lpstr>1_Median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xyz</dc:creator>
  <cp:lastModifiedBy>Harsh Shah</cp:lastModifiedBy>
  <cp:revision>315</cp:revision>
  <dcterms:created xsi:type="dcterms:W3CDTF">2011-07-29T06:21:42Z</dcterms:created>
  <dcterms:modified xsi:type="dcterms:W3CDTF">2022-09-21T15:38:44Z</dcterms:modified>
</cp:coreProperties>
</file>